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266" r:id="rId2"/>
    <p:sldId id="267" r:id="rId3"/>
    <p:sldId id="268" r:id="rId4"/>
    <p:sldId id="269" r:id="rId5"/>
    <p:sldId id="270" r:id="rId6"/>
    <p:sldId id="271" r:id="rId7"/>
    <p:sldId id="272" r:id="rId8"/>
    <p:sldId id="283" r:id="rId9"/>
    <p:sldId id="284" r:id="rId10"/>
    <p:sldId id="286" r:id="rId11"/>
    <p:sldId id="287" r:id="rId12"/>
    <p:sldId id="300" r:id="rId13"/>
    <p:sldId id="273" r:id="rId14"/>
    <p:sldId id="281" r:id="rId15"/>
    <p:sldId id="282" r:id="rId16"/>
    <p:sldId id="288" r:id="rId17"/>
    <p:sldId id="289" r:id="rId18"/>
    <p:sldId id="290" r:id="rId19"/>
    <p:sldId id="293" r:id="rId20"/>
    <p:sldId id="292" r:id="rId21"/>
    <p:sldId id="280" r:id="rId22"/>
    <p:sldId id="294" r:id="rId23"/>
    <p:sldId id="274" r:id="rId24"/>
    <p:sldId id="296" r:id="rId25"/>
    <p:sldId id="276" r:id="rId26"/>
    <p:sldId id="277" r:id="rId27"/>
    <p:sldId id="297" r:id="rId28"/>
    <p:sldId id="298" r:id="rId29"/>
    <p:sldId id="299" r:id="rId30"/>
    <p:sldId id="278" r:id="rId31"/>
    <p:sldId id="295" r:id="rId32"/>
    <p:sldId id="279"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3923" userDrawn="1">
          <p15:clr>
            <a:srgbClr val="A4A3A4"/>
          </p15:clr>
        </p15:guide>
        <p15:guide id="11" pos="272" userDrawn="1">
          <p15:clr>
            <a:srgbClr val="A4A3A4"/>
          </p15:clr>
        </p15:guide>
        <p15:guide id="12" pos="7408" userDrawn="1">
          <p15:clr>
            <a:srgbClr val="A4A3A4"/>
          </p15:clr>
        </p15:guide>
        <p15:guide id="14" pos="3961" userDrawn="1">
          <p15:clr>
            <a:srgbClr val="A4A3A4"/>
          </p15:clr>
        </p15:guide>
        <p15:guide id="15" pos="3719" userDrawn="1">
          <p15:clr>
            <a:srgbClr val="A4A3A4"/>
          </p15:clr>
        </p15:guide>
        <p15:guide id="17" orient="horz" pos="2309" userDrawn="1">
          <p15:clr>
            <a:srgbClr val="A4A3A4"/>
          </p15:clr>
        </p15:guide>
        <p15:guide id="18" orient="horz" pos="691" userDrawn="1">
          <p15:clr>
            <a:srgbClr val="A4A3A4"/>
          </p15:clr>
        </p15:guide>
        <p15:guide id="19"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0B16"/>
    <a:srgbClr val="E2001A"/>
    <a:srgbClr val="7B7B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296810-A885-4BE3-A3E7-6D5BEEA58F3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8" autoAdjust="0"/>
    <p:restoredTop sz="79480" autoAdjust="0"/>
  </p:normalViewPr>
  <p:slideViewPr>
    <p:cSldViewPr showGuides="1">
      <p:cViewPr varScale="1">
        <p:scale>
          <a:sx n="74" d="100"/>
          <a:sy n="74" d="100"/>
        </p:scale>
        <p:origin x="1548" y="66"/>
      </p:cViewPr>
      <p:guideLst>
        <p:guide orient="horz" pos="3923"/>
        <p:guide pos="272"/>
        <p:guide pos="7408"/>
        <p:guide pos="3961"/>
        <p:guide pos="3719"/>
        <p:guide orient="horz" pos="2309"/>
        <p:guide orient="horz" pos="691"/>
        <p:guide pos="3840"/>
      </p:guideLst>
    </p:cSldViewPr>
  </p:slideViewPr>
  <p:outlineViewPr>
    <p:cViewPr>
      <p:scale>
        <a:sx n="33" d="100"/>
        <a:sy n="33" d="100"/>
      </p:scale>
      <p:origin x="0" y="-4530"/>
    </p:cViewPr>
  </p:outlineViewPr>
  <p:notesTextViewPr>
    <p:cViewPr>
      <p:scale>
        <a:sx n="1" d="1"/>
        <a:sy n="1" d="1"/>
      </p:scale>
      <p:origin x="0" y="0"/>
    </p:cViewPr>
  </p:notesTextViewPr>
  <p:sorterViewPr>
    <p:cViewPr>
      <p:scale>
        <a:sx n="76" d="100"/>
        <a:sy n="76" d="100"/>
      </p:scale>
      <p:origin x="0" y="-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438C09-52C8-E244-A6D3-4B20B6F647FD}" type="datetimeFigureOut">
              <a:rPr lang="en-US" smtClean="0"/>
              <a:t>11/13/2018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910208-73B9-084D-BAEA-2C1EDCC0FEB7}" type="slidenum">
              <a:rPr lang="en-US" smtClean="0"/>
              <a:t>‹#›</a:t>
            </a:fld>
            <a:endParaRPr lang="en-US"/>
          </a:p>
        </p:txBody>
      </p:sp>
    </p:spTree>
    <p:extLst>
      <p:ext uri="{BB962C8B-B14F-4D97-AF65-F5344CB8AC3E}">
        <p14:creationId xmlns:p14="http://schemas.microsoft.com/office/powerpoint/2010/main" val="42834136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C0BB2D-473E-4001-AEF2-40B6F6C8E08C}" type="datetimeFigureOut">
              <a:rPr lang="de-CH" smtClean="0"/>
              <a:t>13.11.2018</a:t>
            </a:fld>
            <a:endParaRPr lang="de-CH"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CH"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E15CF0-5FCF-41C9-B381-1D3C8AC05A9A}" type="slidenum">
              <a:rPr lang="de-CH" smtClean="0"/>
              <a:t>‹#›</a:t>
            </a:fld>
            <a:endParaRPr lang="de-CH" dirty="0"/>
          </a:p>
        </p:txBody>
      </p:sp>
    </p:spTree>
    <p:extLst>
      <p:ext uri="{BB962C8B-B14F-4D97-AF65-F5344CB8AC3E}">
        <p14:creationId xmlns:p14="http://schemas.microsoft.com/office/powerpoint/2010/main" val="4122204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noRot="1" noChangeAspect="1"/>
          </p:cNvSpPr>
          <p:nvPr>
            <p:ph type="sldImg"/>
          </p:nvPr>
        </p:nvSpPr>
        <p:spPr>
          <a:xfrm>
            <a:off x="382588" y="685800"/>
            <a:ext cx="6091237" cy="3427413"/>
          </a:xfrm>
          <a:prstGeom prst="rect">
            <a:avLst/>
          </a:prstGeom>
        </p:spPr>
      </p:sp>
      <p:sp>
        <p:nvSpPr>
          <p:cNvPr id="348" name="PlaceHolder 2"/>
          <p:cNvSpPr>
            <a:spLocks noGrp="1"/>
          </p:cNvSpPr>
          <p:nvPr>
            <p:ph type="body"/>
          </p:nvPr>
        </p:nvSpPr>
        <p:spPr>
          <a:xfrm>
            <a:off x="685800" y="4343400"/>
            <a:ext cx="5484600" cy="4113000"/>
          </a:xfrm>
          <a:prstGeom prst="rect">
            <a:avLst/>
          </a:prstGeom>
        </p:spPr>
        <p:txBody>
          <a:bodyPr lIns="0" tIns="0" rIns="0" bIns="0"/>
          <a:lstStyle/>
          <a:p>
            <a:r>
              <a:rPr lang="en-US" sz="2000" b="0" strike="noStrike" spc="-1" dirty="0" smtClean="0">
                <a:latin typeface="Arial"/>
              </a:rPr>
              <a:t>Good morning everyone</a:t>
            </a:r>
          </a:p>
          <a:p>
            <a:r>
              <a:rPr lang="en-US" sz="2000" b="0" strike="noStrike" spc="-1" dirty="0" smtClean="0">
                <a:latin typeface="Arial"/>
              </a:rPr>
              <a:t>I am presenting a</a:t>
            </a:r>
            <a:r>
              <a:rPr lang="en-US" sz="2000" b="0" strike="noStrike" spc="-1" baseline="0" dirty="0" smtClean="0">
                <a:latin typeface="Arial"/>
              </a:rPr>
              <a:t> visualization  showcase called “”, this is work in collaboration with my co-author Alexander Blass who is </a:t>
            </a:r>
            <a:r>
              <a:rPr lang="en-US" sz="2000" b="0" strike="noStrike" spc="-1" dirty="0" smtClean="0">
                <a:latin typeface="Arial"/>
              </a:rPr>
              <a:t> in the Physics of Fluids Group, Max Planck Center for Complex Fluid Dynamics</a:t>
            </a:r>
            <a:endParaRPr lang="en-US" sz="2000" b="0" strike="noStrike" spc="-1" dirty="0">
              <a:latin typeface="Arial"/>
            </a:endParaRPr>
          </a:p>
        </p:txBody>
      </p:sp>
      <p:sp>
        <p:nvSpPr>
          <p:cNvPr id="34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BEAE4DD-0D74-427A-91BB-A020BAD43DEC}" type="slidenum">
              <a:rPr lang="en-US" sz="1200" b="0" strike="noStrike" spc="-1">
                <a:solidFill>
                  <a:srgbClr val="000000"/>
                </a:solidFill>
                <a:latin typeface="+mn-lt"/>
                <a:ea typeface="+mn-ea"/>
              </a:rPr>
              <a:t>1</a:t>
            </a:fld>
            <a:endParaRPr lang="en-US" sz="1200" b="0" strike="noStrike" spc="-1">
              <a:latin typeface="Arial"/>
            </a:endParaRPr>
          </a:p>
        </p:txBody>
      </p:sp>
    </p:spTree>
    <p:extLst>
      <p:ext uri="{BB962C8B-B14F-4D97-AF65-F5344CB8AC3E}">
        <p14:creationId xmlns:p14="http://schemas.microsoft.com/office/powerpoint/2010/main" val="384043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crucial </a:t>
            </a:r>
            <a:r>
              <a:rPr lang="en-US" baseline="0" dirty="0" smtClean="0"/>
              <a:t>ingredient in calculating the final color of the samples is based on a set of </a:t>
            </a:r>
            <a:r>
              <a:rPr lang="en-US" baseline="0" dirty="0" err="1" smtClean="0"/>
              <a:t>xfer</a:t>
            </a:r>
            <a:r>
              <a:rPr lang="en-US" baseline="0" dirty="0" smtClean="0"/>
              <a:t> functions mapping scalar field values to RGB and opacities. These </a:t>
            </a:r>
            <a:r>
              <a:rPr lang="en-US" baseline="0" dirty="0" err="1" smtClean="0"/>
              <a:t>xfer</a:t>
            </a:r>
            <a:r>
              <a:rPr lang="en-US" baseline="0" dirty="0" smtClean="0"/>
              <a:t> functions are often piecewise linear functions mapping scalar values to colors and intensity</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11</a:t>
            </a:fld>
            <a:endParaRPr lang="de-CH" dirty="0"/>
          </a:p>
        </p:txBody>
      </p:sp>
    </p:spTree>
    <p:extLst>
      <p:ext uri="{BB962C8B-B14F-4D97-AF65-F5344CB8AC3E}">
        <p14:creationId xmlns:p14="http://schemas.microsoft.com/office/powerpoint/2010/main" val="4101686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crucial </a:t>
            </a:r>
            <a:r>
              <a:rPr lang="en-US" baseline="0" dirty="0" smtClean="0"/>
              <a:t>ingredient in calculating the final color of the samples is based on a set of </a:t>
            </a:r>
            <a:r>
              <a:rPr lang="en-US" baseline="0" dirty="0" err="1" smtClean="0"/>
              <a:t>xfer</a:t>
            </a:r>
            <a:r>
              <a:rPr lang="en-US" baseline="0" dirty="0" smtClean="0"/>
              <a:t> functions mapping scalar field values to RGB and opacities. These </a:t>
            </a:r>
            <a:r>
              <a:rPr lang="en-US" baseline="0" dirty="0" err="1" smtClean="0"/>
              <a:t>xfer</a:t>
            </a:r>
            <a:r>
              <a:rPr lang="en-US" baseline="0" dirty="0" smtClean="0"/>
              <a:t> functions are often piecewise linear functions mapping scalar values to colors and intensity</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12</a:t>
            </a:fld>
            <a:endParaRPr lang="de-CH" dirty="0"/>
          </a:p>
        </p:txBody>
      </p:sp>
    </p:spTree>
    <p:extLst>
      <p:ext uri="{BB962C8B-B14F-4D97-AF65-F5344CB8AC3E}">
        <p14:creationId xmlns:p14="http://schemas.microsoft.com/office/powerpoint/2010/main" val="553207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showcase of rendering the temperature field, </a:t>
            </a:r>
            <a:r>
              <a:rPr lang="en-US" dirty="0" smtClean="0"/>
              <a:t>scalar values</a:t>
            </a:r>
            <a:r>
              <a:rPr lang="en-US" baseline="0" dirty="0" smtClean="0"/>
              <a:t> go from 0 to 1 </a:t>
            </a:r>
            <a:r>
              <a:rPr lang="en-US" dirty="0" smtClean="0"/>
              <a:t>because </a:t>
            </a:r>
            <a:r>
              <a:rPr lang="en-US" dirty="0" smtClean="0"/>
              <a:t>it is normalized by the temperature difference between the plates and therefore non-dimensional</a:t>
            </a:r>
            <a:r>
              <a:rPr lang="en-US" dirty="0" smtClean="0"/>
              <a:t>.</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13</a:t>
            </a:fld>
            <a:endParaRPr lang="de-CH" dirty="0"/>
          </a:p>
        </p:txBody>
      </p:sp>
    </p:spTree>
    <p:extLst>
      <p:ext uri="{BB962C8B-B14F-4D97-AF65-F5344CB8AC3E}">
        <p14:creationId xmlns:p14="http://schemas.microsoft.com/office/powerpoint/2010/main" val="4142706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explicitly</a:t>
            </a:r>
            <a:r>
              <a:rPr lang="en-US" baseline="0" dirty="0" smtClean="0"/>
              <a:t> separating the cold and hot fluids with non-overlapping </a:t>
            </a:r>
            <a:r>
              <a:rPr lang="en-US" baseline="0" dirty="0" err="1" smtClean="0"/>
              <a:t>xfer</a:t>
            </a:r>
            <a:r>
              <a:rPr lang="en-US" baseline="0" dirty="0" smtClean="0"/>
              <a:t> functions, we are able to visualize both colder and hotter fluids in a very flexible manner.</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14</a:t>
            </a:fld>
            <a:endParaRPr lang="de-CH" dirty="0"/>
          </a:p>
        </p:txBody>
      </p:sp>
    </p:spTree>
    <p:extLst>
      <p:ext uri="{BB962C8B-B14F-4D97-AF65-F5344CB8AC3E}">
        <p14:creationId xmlns:p14="http://schemas.microsoft.com/office/powerpoint/2010/main" val="370900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pleased to report that such interaction</a:t>
            </a:r>
            <a:r>
              <a:rPr lang="en-US" baseline="0" dirty="0" smtClean="0"/>
              <a:t> was easily done with all three libraries tested.</a:t>
            </a:r>
          </a:p>
          <a:p>
            <a:endParaRPr lang="en-US" baseline="0" dirty="0" smtClean="0"/>
          </a:p>
          <a:p>
            <a:r>
              <a:rPr lang="en-US" dirty="0" smtClean="0"/>
              <a:t> While </a:t>
            </a:r>
            <a:r>
              <a:rPr lang="en-US" dirty="0" err="1" smtClean="0"/>
              <a:t>ParaView</a:t>
            </a:r>
            <a:r>
              <a:rPr lang="en-US" baseline="0" dirty="0" smtClean="0"/>
              <a:t> itself provides acceleration shortcuts such as LOD or cropping the volume, the evaluation and benchmarking we report in the paper are in a movie production mindset, i.e. at full spatial resolution and without any of the progressive rendering tricks the implementations might provide.</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16</a:t>
            </a:fld>
            <a:endParaRPr lang="de-CH" dirty="0"/>
          </a:p>
        </p:txBody>
      </p:sp>
    </p:spTree>
    <p:extLst>
      <p:ext uri="{BB962C8B-B14F-4D97-AF65-F5344CB8AC3E}">
        <p14:creationId xmlns:p14="http://schemas.microsoft.com/office/powerpoint/2010/main" val="440709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3) why are the streaks actually in a static position in the volume?</a:t>
            </a:r>
          </a:p>
          <a:p>
            <a:endParaRPr lang="en-US" dirty="0" smtClean="0"/>
          </a:p>
          <a:p>
            <a:r>
              <a:rPr lang="en-US" dirty="0" smtClean="0"/>
              <a:t>This was a bit surprising to see for us too, but it turns out that while the flow itself moves forward (or backward depending on which plate it is closer to), the temperature structures themselves actually </a:t>
            </a:r>
            <a:r>
              <a:rPr lang="en-US" dirty="0" err="1" smtClean="0"/>
              <a:t>dont</a:t>
            </a:r>
            <a:r>
              <a:rPr lang="en-US" dirty="0" smtClean="0"/>
              <a:t> move.</a:t>
            </a:r>
          </a:p>
          <a:p>
            <a:endParaRPr lang="en-US" dirty="0" smtClean="0"/>
          </a:p>
          <a:p>
            <a:r>
              <a:rPr lang="en-US" dirty="0" smtClean="0"/>
              <a:t>These</a:t>
            </a:r>
            <a:r>
              <a:rPr lang="en-US" baseline="0" dirty="0" smtClean="0"/>
              <a:t> features were revealed by the 3D visualization, and they had not been anticipated by using traditional statistical means.</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17</a:t>
            </a:fld>
            <a:endParaRPr lang="de-CH" dirty="0"/>
          </a:p>
        </p:txBody>
      </p:sp>
    </p:spTree>
    <p:extLst>
      <p:ext uri="{BB962C8B-B14F-4D97-AF65-F5344CB8AC3E}">
        <p14:creationId xmlns:p14="http://schemas.microsoft.com/office/powerpoint/2010/main" val="3592224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can take full advantage</a:t>
            </a:r>
            <a:r>
              <a:rPr lang="en-US" baseline="0" dirty="0" smtClean="0"/>
              <a:t> of modern instructions sets like AVX, AVX2 on our supercomputer nodes</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20</a:t>
            </a:fld>
            <a:endParaRPr lang="de-CH" dirty="0"/>
          </a:p>
        </p:txBody>
      </p:sp>
    </p:spTree>
    <p:extLst>
      <p:ext uri="{BB962C8B-B14F-4D97-AF65-F5344CB8AC3E}">
        <p14:creationId xmlns:p14="http://schemas.microsoft.com/office/powerpoint/2010/main" val="252871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Our evaluation of the performance of each implementation consisted in a key-frame navigation throughout the volume for 300 images at different orientations and zoom levels.</a:t>
            </a:r>
          </a:p>
          <a:p>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21</a:t>
            </a:fld>
            <a:endParaRPr lang="de-CH" dirty="0"/>
          </a:p>
        </p:txBody>
      </p:sp>
    </p:spTree>
    <p:extLst>
      <p:ext uri="{BB962C8B-B14F-4D97-AF65-F5344CB8AC3E}">
        <p14:creationId xmlns:p14="http://schemas.microsoft.com/office/powerpoint/2010/main" val="2900408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Piz </a:t>
            </a:r>
            <a:r>
              <a:rPr lang="en-US" dirty="0" err="1" smtClean="0"/>
              <a:t>Daint</a:t>
            </a:r>
            <a:r>
              <a:rPr lang="en-US" dirty="0" smtClean="0"/>
              <a:t> nodes are a mixed set of compute</a:t>
            </a:r>
            <a:r>
              <a:rPr lang="en-US" baseline="0" dirty="0" smtClean="0"/>
              <a:t> nodes, with a large partition of nodes with one 12-core Intel Haswell CPU coupled with an NVIDIA Pascal GPU, and a much smaller partition with two Intel Broadwell chips</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22</a:t>
            </a:fld>
            <a:endParaRPr lang="de-CH" dirty="0"/>
          </a:p>
        </p:txBody>
      </p:sp>
    </p:spTree>
    <p:extLst>
      <p:ext uri="{BB962C8B-B14F-4D97-AF65-F5344CB8AC3E}">
        <p14:creationId xmlns:p14="http://schemas.microsoft.com/office/powerpoint/2010/main" val="281747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23</a:t>
            </a:fld>
            <a:endParaRPr lang="de-CH" dirty="0"/>
          </a:p>
        </p:txBody>
      </p:sp>
    </p:spTree>
    <p:extLst>
      <p:ext uri="{BB962C8B-B14F-4D97-AF65-F5344CB8AC3E}">
        <p14:creationId xmlns:p14="http://schemas.microsoft.com/office/powerpoint/2010/main" val="322363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dirty="0" smtClean="0"/>
              <a:t>outline of my presentation will include a brief set of examples showing how thermal convection</a:t>
            </a:r>
            <a:r>
              <a:rPr lang="en-US" baseline="0" dirty="0" smtClean="0"/>
              <a:t> is present in many natural settings around us. I will follow with a very quick introduction about the principles of volume rendering, present the movie itself, and discuss the 3 implementations we have benchmarked before concluding my presentation.</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2</a:t>
            </a:fld>
            <a:endParaRPr lang="de-CH" dirty="0"/>
          </a:p>
        </p:txBody>
      </p:sp>
    </p:spTree>
    <p:extLst>
      <p:ext uri="{BB962C8B-B14F-4D97-AF65-F5344CB8AC3E}">
        <p14:creationId xmlns:p14="http://schemas.microsoft.com/office/powerpoint/2010/main" val="588330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NVIDIA </a:t>
            </a:r>
            <a:r>
              <a:rPr lang="en-US" baseline="0" dirty="0" err="1" smtClean="0"/>
              <a:t>IndeX</a:t>
            </a:r>
            <a:r>
              <a:rPr lang="en-US" baseline="0" dirty="0" smtClean="0"/>
              <a:t> implementation renders at full resolution without </a:t>
            </a:r>
            <a:r>
              <a:rPr lang="en-US" baseline="0" dirty="0" err="1" smtClean="0"/>
              <a:t>downsampling</a:t>
            </a:r>
            <a:r>
              <a:rPr lang="en-US" baseline="0" dirty="0" smtClean="0"/>
              <a:t>, we feel that it is only fair to compare the two GPU implementations by using only data encoded in 16-bit unsigned integers. That way, both the Native </a:t>
            </a:r>
            <a:r>
              <a:rPr lang="en-US" baseline="0" dirty="0" err="1" smtClean="0"/>
              <a:t>ParaView</a:t>
            </a:r>
            <a:r>
              <a:rPr lang="en-US" baseline="0" dirty="0" smtClean="0"/>
              <a:t> implementation and the </a:t>
            </a:r>
            <a:r>
              <a:rPr lang="en-US" baseline="0" dirty="0" err="1" smtClean="0"/>
              <a:t>IndeX</a:t>
            </a:r>
            <a:r>
              <a:rPr lang="en-US" baseline="0" dirty="0" smtClean="0"/>
              <a:t> implementation render the same data.</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27</a:t>
            </a:fld>
            <a:endParaRPr lang="de-CH" dirty="0"/>
          </a:p>
        </p:txBody>
      </p:sp>
    </p:spTree>
    <p:extLst>
      <p:ext uri="{BB962C8B-B14F-4D97-AF65-F5344CB8AC3E}">
        <p14:creationId xmlns:p14="http://schemas.microsoft.com/office/powerpoint/2010/main" val="1576729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using</a:t>
            </a:r>
            <a:r>
              <a:rPr lang="en-US" baseline="0" dirty="0" smtClean="0"/>
              <a:t> NVIDIA </a:t>
            </a:r>
            <a:r>
              <a:rPr lang="en-US" baseline="0" dirty="0" err="1" smtClean="0"/>
              <a:t>IndeX</a:t>
            </a:r>
            <a:r>
              <a:rPr lang="en-US" baseline="0" dirty="0" smtClean="0"/>
              <a:t>. The differences are not </a:t>
            </a:r>
            <a:r>
              <a:rPr lang="en-US" baseline="0" dirty="0" err="1" smtClean="0"/>
              <a:t>visibile</a:t>
            </a:r>
            <a:r>
              <a:rPr lang="en-US" baseline="0" dirty="0" smtClean="0"/>
              <a:t> to the human eye.</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28</a:t>
            </a:fld>
            <a:endParaRPr lang="de-CH" dirty="0"/>
          </a:p>
        </p:txBody>
      </p:sp>
    </p:spTree>
    <p:extLst>
      <p:ext uri="{BB962C8B-B14F-4D97-AF65-F5344CB8AC3E}">
        <p14:creationId xmlns:p14="http://schemas.microsoft.com/office/powerpoint/2010/main" val="1029798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a:t>
            </a:r>
            <a:r>
              <a:rPr lang="en-US" baseline="0" dirty="0" smtClean="0"/>
              <a:t> </a:t>
            </a:r>
            <a:r>
              <a:rPr lang="en-US" baseline="0" dirty="0" err="1" smtClean="0"/>
              <a:t>Magick</a:t>
            </a:r>
            <a:r>
              <a:rPr lang="en-US" baseline="0" dirty="0" smtClean="0"/>
              <a:t> detects some difference in the very thin, very transparent filament seen in the middle of the image, and on some edges of the more opaque cloud. Anyway, this encouraging, and in fact, thanks to this </a:t>
            </a:r>
            <a:r>
              <a:rPr lang="en-US" baseline="0" dirty="0" err="1" smtClean="0"/>
              <a:t>downsampling</a:t>
            </a:r>
            <a:r>
              <a:rPr lang="en-US" baseline="0" dirty="0" smtClean="0"/>
              <a:t> filter, we can again render our full dataset using 4 compute nodes running NVIDIA Index</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29</a:t>
            </a:fld>
            <a:endParaRPr lang="de-CH" dirty="0"/>
          </a:p>
        </p:txBody>
      </p:sp>
    </p:spTree>
    <p:extLst>
      <p:ext uri="{BB962C8B-B14F-4D97-AF65-F5344CB8AC3E}">
        <p14:creationId xmlns:p14="http://schemas.microsoft.com/office/powerpoint/2010/main" val="218226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large scale, thermal</a:t>
            </a:r>
            <a:r>
              <a:rPr lang="en-US" baseline="0" dirty="0" smtClean="0"/>
              <a:t> convection is found in many physical processes around us, such as deep ocean currents, advection in the atmospheric layer above the earth surface, but also under the surface, in the earth mantle and core</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3</a:t>
            </a:fld>
            <a:endParaRPr lang="de-CH" dirty="0"/>
          </a:p>
        </p:txBody>
      </p:sp>
    </p:spTree>
    <p:extLst>
      <p:ext uri="{BB962C8B-B14F-4D97-AF65-F5344CB8AC3E}">
        <p14:creationId xmlns:p14="http://schemas.microsoft.com/office/powerpoint/2010/main" val="3764413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Convection in the atmosphere is of course of great actuality and interest because it directly impacts the earth global population with severe weather patterns.</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4</a:t>
            </a:fld>
            <a:endParaRPr lang="de-CH" dirty="0"/>
          </a:p>
        </p:txBody>
      </p:sp>
    </p:spTree>
    <p:extLst>
      <p:ext uri="{BB962C8B-B14F-4D97-AF65-F5344CB8AC3E}">
        <p14:creationId xmlns:p14="http://schemas.microsoft.com/office/powerpoint/2010/main" val="2675025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much smaller scale, we also observe convection</a:t>
            </a:r>
            <a:r>
              <a:rPr lang="en-US" baseline="0" dirty="0" smtClean="0"/>
              <a:t> for example in building heating and air-conditioning systems, or down at the chip level (since we are at a computing conference), in the cooling infrastructure of devices</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5</a:t>
            </a:fld>
            <a:endParaRPr lang="de-CH" dirty="0"/>
          </a:p>
        </p:txBody>
      </p:sp>
    </p:spTree>
    <p:extLst>
      <p:ext uri="{BB962C8B-B14F-4D97-AF65-F5344CB8AC3E}">
        <p14:creationId xmlns:p14="http://schemas.microsoft.com/office/powerpoint/2010/main" val="3277936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smtClean="0"/>
              <a:t>The case we have simulated is sheared thermal convection between two</a:t>
            </a:r>
            <a:r>
              <a:rPr lang="en-US" baseline="0" dirty="0" smtClean="0"/>
              <a:t> plates</a:t>
            </a:r>
            <a:r>
              <a:rPr lang="en-US" dirty="0" smtClean="0"/>
              <a:t>. The input </a:t>
            </a:r>
            <a:r>
              <a:rPr lang="en-US" dirty="0" smtClean="0"/>
              <a:t>parameters are the Rayleigh </a:t>
            </a:r>
            <a:r>
              <a:rPr lang="en-US" dirty="0" smtClean="0"/>
              <a:t>number, the Reynolds </a:t>
            </a:r>
            <a:r>
              <a:rPr lang="en-US" dirty="0" smtClean="0"/>
              <a:t>wall number (non-dimensional wall velocity) and the </a:t>
            </a:r>
            <a:r>
              <a:rPr lang="en-US" dirty="0" err="1" smtClean="0"/>
              <a:t>Prandtl</a:t>
            </a:r>
            <a:r>
              <a:rPr lang="en-US" dirty="0" smtClean="0"/>
              <a:t> number (non-dimensional fluid properties)</a:t>
            </a:r>
          </a:p>
          <a:p>
            <a:endParaRPr lang="en-US" dirty="0" smtClean="0"/>
          </a:p>
          <a:p>
            <a:r>
              <a:rPr lang="en-US" dirty="0" smtClean="0"/>
              <a:t>The temperature goes from 0 to 1 because it is normalized by the temperature difference between the plates and therefore non-dimensional</a:t>
            </a:r>
            <a:r>
              <a:rPr lang="en-US" dirty="0" smtClean="0"/>
              <a:t>.</a:t>
            </a:r>
            <a:endParaRPr lang="en-US" dirty="0" smtClean="0"/>
          </a:p>
          <a:p>
            <a:r>
              <a:rPr lang="en-US" dirty="0" smtClean="0"/>
              <a:t>This allows us to research the flow in more general manners, since the turbulent structures depend on the temperature difference.</a:t>
            </a:r>
          </a:p>
          <a:p>
            <a:endParaRPr lang="en-US" dirty="0" smtClean="0"/>
          </a:p>
          <a:p>
            <a:r>
              <a:rPr lang="en-US" dirty="0" smtClean="0"/>
              <a:t>The flow forcing is realized by moving both plates in opposite direction at opposite</a:t>
            </a:r>
            <a:r>
              <a:rPr lang="en-US" baseline="0" dirty="0" smtClean="0"/>
              <a:t> speeds, thus keeping the bulk velocity at 0</a:t>
            </a:r>
            <a:endParaRPr lang="nl-NL" dirty="0"/>
          </a:p>
        </p:txBody>
      </p:sp>
      <p:sp>
        <p:nvSpPr>
          <p:cNvPr id="4" name="Slide Number Placeholder 3"/>
          <p:cNvSpPr>
            <a:spLocks noGrp="1"/>
          </p:cNvSpPr>
          <p:nvPr>
            <p:ph type="sldNum" sz="quarter" idx="10"/>
          </p:nvPr>
        </p:nvSpPr>
        <p:spPr/>
        <p:txBody>
          <a:bodyPr/>
          <a:lstStyle/>
          <a:p>
            <a:fld id="{F3EA7F62-81BB-4967-A67C-F82683248EE6}" type="slidenum">
              <a:rPr lang="nl-NL" smtClean="0"/>
              <a:t>6</a:t>
            </a:fld>
            <a:endParaRPr lang="nl-NL"/>
          </a:p>
        </p:txBody>
      </p:sp>
    </p:spTree>
    <p:extLst>
      <p:ext uri="{BB962C8B-B14F-4D97-AF65-F5344CB8AC3E}">
        <p14:creationId xmlns:p14="http://schemas.microsoft.com/office/powerpoint/2010/main" val="250027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simulation grid we have used has a pretty</a:t>
            </a:r>
            <a:r>
              <a:rPr lang="en-US" baseline="0" dirty="0" smtClean="0"/>
              <a:t> large resolution of nearly 10 billion points.</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7</a:t>
            </a:fld>
            <a:endParaRPr lang="de-CH" dirty="0"/>
          </a:p>
        </p:txBody>
      </p:sp>
    </p:spTree>
    <p:extLst>
      <p:ext uri="{BB962C8B-B14F-4D97-AF65-F5344CB8AC3E}">
        <p14:creationId xmlns:p14="http://schemas.microsoft.com/office/powerpoint/2010/main" val="3950809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Alternatively, volume order algorithms……</a:t>
            </a:r>
          </a:p>
          <a:p>
            <a:r>
              <a:rPr lang="en-US" dirty="0" smtClean="0"/>
              <a:t>A set of co-planar slices is constructed</a:t>
            </a:r>
            <a:r>
              <a:rPr lang="en-US" baseline="0" dirty="0" smtClean="0"/>
              <a:t> throughout the volume in a direction perpendicular to the view point vector and then rendered in back-to-front order.</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9</a:t>
            </a:fld>
            <a:endParaRPr lang="de-CH" dirty="0"/>
          </a:p>
        </p:txBody>
      </p:sp>
    </p:spTree>
    <p:extLst>
      <p:ext uri="{BB962C8B-B14F-4D97-AF65-F5344CB8AC3E}">
        <p14:creationId xmlns:p14="http://schemas.microsoft.com/office/powerpoint/2010/main" val="3520187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Ray</a:t>
            </a:r>
            <a:r>
              <a:rPr lang="en-US" baseline="0" dirty="0" smtClean="0"/>
              <a:t> traversal or voxel sampling t</a:t>
            </a:r>
            <a:r>
              <a:rPr lang="en-US" dirty="0" smtClean="0"/>
              <a:t>hroughout</a:t>
            </a:r>
            <a:r>
              <a:rPr lang="en-US" baseline="0" dirty="0" smtClean="0"/>
              <a:t> the volume will accumulate color and opacities information and it should be rather obvious that the sampling density will  produce images of different quality</a:t>
            </a:r>
            <a:endParaRPr lang="en-US" dirty="0"/>
          </a:p>
        </p:txBody>
      </p:sp>
      <p:sp>
        <p:nvSpPr>
          <p:cNvPr id="4" name="Slide Number Placeholder 3"/>
          <p:cNvSpPr>
            <a:spLocks noGrp="1"/>
          </p:cNvSpPr>
          <p:nvPr>
            <p:ph type="sldNum" sz="quarter" idx="10"/>
          </p:nvPr>
        </p:nvSpPr>
        <p:spPr/>
        <p:txBody>
          <a:bodyPr/>
          <a:lstStyle/>
          <a:p>
            <a:fld id="{BDE15CF0-5FCF-41C9-B381-1D3C8AC05A9A}" type="slidenum">
              <a:rPr lang="de-CH" smtClean="0"/>
              <a:t>10</a:t>
            </a:fld>
            <a:endParaRPr lang="de-CH" dirty="0"/>
          </a:p>
        </p:txBody>
      </p:sp>
    </p:spTree>
    <p:extLst>
      <p:ext uri="{BB962C8B-B14F-4D97-AF65-F5344CB8AC3E}">
        <p14:creationId xmlns:p14="http://schemas.microsoft.com/office/powerpoint/2010/main" val="8862452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8" name="Picture 8" descr="CopertinaAR20113stesa.pdf"/>
          <p:cNvPicPr>
            <a:picLocks noChangeAspect="1"/>
          </p:cNvPicPr>
          <p:nvPr userDrawn="1"/>
        </p:nvPicPr>
        <p:blipFill rotWithShape="1">
          <a:blip r:embed="rId2" cstate="print">
            <a:extLst>
              <a:ext uri="{28A0092B-C50C-407E-A947-70E740481C1C}">
                <a14:useLocalDpi xmlns:a14="http://schemas.microsoft.com/office/drawing/2010/main"/>
              </a:ext>
            </a:extLst>
          </a:blip>
          <a:srcRect t="25018" b="4165"/>
          <a:stretch/>
        </p:blipFill>
        <p:spPr>
          <a:xfrm>
            <a:off x="0" y="1236663"/>
            <a:ext cx="12192000" cy="2192337"/>
          </a:xfrm>
          <a:prstGeom prst="rect">
            <a:avLst/>
          </a:prstGeom>
          <a:noFill/>
          <a:ln>
            <a:noFill/>
          </a:ln>
        </p:spPr>
      </p:pic>
      <p:sp>
        <p:nvSpPr>
          <p:cNvPr id="2" name="Titel 1"/>
          <p:cNvSpPr>
            <a:spLocks noGrp="1"/>
          </p:cNvSpPr>
          <p:nvPr>
            <p:ph type="ctrTitle"/>
          </p:nvPr>
        </p:nvSpPr>
        <p:spPr>
          <a:xfrm>
            <a:off x="431800" y="3429000"/>
            <a:ext cx="11328400" cy="1079500"/>
          </a:xfrm>
        </p:spPr>
        <p:txBody>
          <a:bodyPr lIns="0" tIns="0" rIns="0" bIns="0" anchor="b" anchorCtr="0">
            <a:noAutofit/>
          </a:bodyPr>
          <a:lstStyle>
            <a:lvl1pPr algn="l">
              <a:lnSpc>
                <a:spcPct val="100000"/>
              </a:lnSpc>
              <a:defRPr sz="2800" b="1">
                <a:solidFill>
                  <a:schemeClr val="tx1">
                    <a:lumMod val="75000"/>
                    <a:lumOff val="25000"/>
                  </a:schemeClr>
                </a:solidFill>
                <a:latin typeface="Arial" panose="020B0604020202020204" pitchFamily="34" charset="0"/>
                <a:ea typeface="Tahoma" panose="020B0604030504040204" pitchFamily="34" charset="0"/>
                <a:cs typeface="Arial" panose="020B0604020202020204" pitchFamily="34" charset="0"/>
              </a:defRPr>
            </a:lvl1pPr>
          </a:lstStyle>
          <a:p>
            <a:r>
              <a:rPr lang="en-US" noProof="0" smtClean="0"/>
              <a:t>Click to edit Master title style</a:t>
            </a:r>
            <a:endParaRPr lang="en-US" noProof="0" dirty="0"/>
          </a:p>
        </p:txBody>
      </p:sp>
      <p:sp>
        <p:nvSpPr>
          <p:cNvPr id="3" name="Untertitel 2"/>
          <p:cNvSpPr>
            <a:spLocks noGrp="1"/>
          </p:cNvSpPr>
          <p:nvPr>
            <p:ph type="subTitle" idx="1"/>
          </p:nvPr>
        </p:nvSpPr>
        <p:spPr>
          <a:xfrm>
            <a:off x="431800" y="4508500"/>
            <a:ext cx="11328400" cy="2160588"/>
          </a:xfrm>
        </p:spPr>
        <p:txBody>
          <a:bodyPr lIns="0" tIns="180000" rIns="0" bIns="0" anchor="t" anchorCtr="0">
            <a:normAutofit/>
          </a:bodyPr>
          <a:lstStyle>
            <a:lvl1pPr marL="0" indent="0" algn="l">
              <a:spcBef>
                <a:spcPts val="0"/>
              </a:spcBef>
              <a:spcAft>
                <a:spcPts val="300"/>
              </a:spcAft>
              <a:buNone/>
              <a:defRPr sz="1800">
                <a:solidFill>
                  <a:schemeClr val="tx1">
                    <a:lumMod val="50000"/>
                    <a:lumOff val="50000"/>
                  </a:schemeClr>
                </a:solidFill>
                <a:latin typeface="+mn-lt"/>
                <a:ea typeface="Tahoma" panose="020B0604030504040204" pitchFamily="34" charset="0"/>
                <a:cs typeface="Tahom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cxnSp>
        <p:nvCxnSpPr>
          <p:cNvPr id="22" name="Gerade Verbindung 10"/>
          <p:cNvCxnSpPr/>
          <p:nvPr userDrawn="1"/>
        </p:nvCxnSpPr>
        <p:spPr>
          <a:xfrm>
            <a:off x="0" y="3429000"/>
            <a:ext cx="12192000" cy="0"/>
          </a:xfrm>
          <a:prstGeom prst="line">
            <a:avLst/>
          </a:prstGeom>
          <a:ln w="288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7" descr="CSCS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6153" y="319926"/>
            <a:ext cx="2521228" cy="705600"/>
          </a:xfrm>
          <a:prstGeom prst="rect">
            <a:avLst/>
          </a:prstGeom>
          <a:noFill/>
          <a:ln>
            <a:noFill/>
          </a:ln>
        </p:spPr>
      </p:pic>
      <p:pic>
        <p:nvPicPr>
          <p:cNvPr id="12" name="Picture 9" descr="eth_logo_kurz_pos.eps"/>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805222" y="462174"/>
            <a:ext cx="948151" cy="154800"/>
          </a:xfrm>
          <a:prstGeom prst="rect">
            <a:avLst/>
          </a:prstGeom>
          <a:noFill/>
          <a:ln>
            <a:noFill/>
          </a:ln>
        </p:spPr>
      </p:pic>
    </p:spTree>
    <p:extLst>
      <p:ext uri="{BB962C8B-B14F-4D97-AF65-F5344CB8AC3E}">
        <p14:creationId xmlns:p14="http://schemas.microsoft.com/office/powerpoint/2010/main" val="36557206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279" y="273600"/>
            <a:ext cx="10972417" cy="1144800"/>
          </a:xfrm>
          <a:prstGeom prst="rect">
            <a:avLst/>
          </a:prstGeom>
        </p:spPr>
        <p:txBody>
          <a:bodyPr lIns="0" tIns="0" rIns="0" bIns="0" anchor="ctr"/>
          <a:lstStyle/>
          <a:p>
            <a:pPr algn="ctr"/>
            <a:endParaRPr lang="en-US" sz="4400" b="0" strike="noStrike" spc="-1">
              <a:latin typeface="Arial"/>
            </a:endParaRPr>
          </a:p>
        </p:txBody>
      </p:sp>
      <p:sp>
        <p:nvSpPr>
          <p:cNvPr id="136" name="PlaceHolder 2"/>
          <p:cNvSpPr>
            <a:spLocks noGrp="1"/>
          </p:cNvSpPr>
          <p:nvPr>
            <p:ph type="body"/>
          </p:nvPr>
        </p:nvSpPr>
        <p:spPr>
          <a:xfrm>
            <a:off x="609279" y="1604520"/>
            <a:ext cx="10972417"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38982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279" y="273600"/>
            <a:ext cx="10972417"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609279" y="1604520"/>
            <a:ext cx="5354234" cy="397728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6231783" y="1604520"/>
            <a:ext cx="5354234" cy="397728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081675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0363" b="20363"/>
          <a:stretch/>
        </p:blipFill>
        <p:spPr bwMode="auto">
          <a:xfrm>
            <a:off x="0" y="1236663"/>
            <a:ext cx="12192000" cy="219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ctrTitle"/>
          </p:nvPr>
        </p:nvSpPr>
        <p:spPr>
          <a:xfrm>
            <a:off x="431800" y="3429000"/>
            <a:ext cx="11328400" cy="1079500"/>
          </a:xfrm>
        </p:spPr>
        <p:txBody>
          <a:bodyPr lIns="0" tIns="0" rIns="0" bIns="0" anchor="b" anchorCtr="0">
            <a:noAutofit/>
          </a:bodyPr>
          <a:lstStyle>
            <a:lvl1pPr algn="l">
              <a:lnSpc>
                <a:spcPct val="100000"/>
              </a:lnSpc>
              <a:defRPr sz="2800" b="1">
                <a:solidFill>
                  <a:schemeClr val="tx1">
                    <a:lumMod val="75000"/>
                    <a:lumOff val="25000"/>
                  </a:schemeClr>
                </a:solidFill>
                <a:latin typeface="Arial" panose="020B0604020202020204" pitchFamily="34" charset="0"/>
                <a:ea typeface="Tahoma" panose="020B0604030504040204" pitchFamily="34" charset="0"/>
                <a:cs typeface="Arial" panose="020B0604020202020204" pitchFamily="34" charset="0"/>
              </a:defRPr>
            </a:lvl1pPr>
          </a:lstStyle>
          <a:p>
            <a:r>
              <a:rPr lang="en-US" noProof="0" smtClean="0"/>
              <a:t>Click to edit Master title style</a:t>
            </a:r>
            <a:endParaRPr lang="en-US" noProof="0" dirty="0"/>
          </a:p>
        </p:txBody>
      </p:sp>
      <p:sp>
        <p:nvSpPr>
          <p:cNvPr id="3" name="Untertitel 2"/>
          <p:cNvSpPr>
            <a:spLocks noGrp="1"/>
          </p:cNvSpPr>
          <p:nvPr>
            <p:ph type="subTitle" idx="1"/>
          </p:nvPr>
        </p:nvSpPr>
        <p:spPr>
          <a:xfrm>
            <a:off x="431800" y="4508500"/>
            <a:ext cx="11328400" cy="2160588"/>
          </a:xfrm>
        </p:spPr>
        <p:txBody>
          <a:bodyPr lIns="0" tIns="180000" rIns="0" bIns="0" anchor="t" anchorCtr="0">
            <a:normAutofit/>
          </a:bodyPr>
          <a:lstStyle>
            <a:lvl1pPr marL="0" indent="0" algn="l">
              <a:spcBef>
                <a:spcPts val="0"/>
              </a:spcBef>
              <a:spcAft>
                <a:spcPts val="300"/>
              </a:spcAft>
              <a:buNone/>
              <a:defRPr sz="1800">
                <a:solidFill>
                  <a:schemeClr val="tx1">
                    <a:lumMod val="50000"/>
                    <a:lumOff val="50000"/>
                  </a:schemeClr>
                </a:solidFill>
                <a:latin typeface="+mn-lt"/>
                <a:ea typeface="Tahoma" panose="020B0604030504040204" pitchFamily="34" charset="0"/>
                <a:cs typeface="Tahom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cxnSp>
        <p:nvCxnSpPr>
          <p:cNvPr id="22" name="Gerade Verbindung 10"/>
          <p:cNvCxnSpPr/>
          <p:nvPr userDrawn="1"/>
        </p:nvCxnSpPr>
        <p:spPr>
          <a:xfrm>
            <a:off x="0" y="3429000"/>
            <a:ext cx="12192000" cy="0"/>
          </a:xfrm>
          <a:prstGeom prst="line">
            <a:avLst/>
          </a:prstGeom>
          <a:ln w="288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descr="CSCS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6153" y="319926"/>
            <a:ext cx="2521228" cy="705600"/>
          </a:xfrm>
          <a:prstGeom prst="rect">
            <a:avLst/>
          </a:prstGeom>
          <a:noFill/>
          <a:ln>
            <a:noFill/>
          </a:ln>
        </p:spPr>
      </p:pic>
      <p:pic>
        <p:nvPicPr>
          <p:cNvPr id="9" name="Picture 9" descr="eth_logo_kurz_pos.eps"/>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805222" y="462174"/>
            <a:ext cx="948151" cy="154800"/>
          </a:xfrm>
          <a:prstGeom prst="rect">
            <a:avLst/>
          </a:prstGeom>
          <a:noFill/>
          <a:ln>
            <a:noFill/>
          </a:ln>
        </p:spPr>
      </p:pic>
    </p:spTree>
    <p:extLst>
      <p:ext uri="{BB962C8B-B14F-4D97-AF65-F5344CB8AC3E}">
        <p14:creationId xmlns:p14="http://schemas.microsoft.com/office/powerpoint/2010/main" val="3675297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pic>
        <p:nvPicPr>
          <p:cNvPr id="8" name="Picture 3" descr="11.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8144" b="17065"/>
          <a:stretch/>
        </p:blipFill>
        <p:spPr>
          <a:xfrm>
            <a:off x="0" y="1236663"/>
            <a:ext cx="12192000" cy="2192337"/>
          </a:xfrm>
          <a:prstGeom prst="rect">
            <a:avLst/>
          </a:prstGeom>
          <a:noFill/>
          <a:ln>
            <a:noFill/>
          </a:ln>
        </p:spPr>
      </p:pic>
      <p:sp>
        <p:nvSpPr>
          <p:cNvPr id="2" name="Titel 1"/>
          <p:cNvSpPr>
            <a:spLocks noGrp="1"/>
          </p:cNvSpPr>
          <p:nvPr>
            <p:ph type="ctrTitle"/>
          </p:nvPr>
        </p:nvSpPr>
        <p:spPr>
          <a:xfrm>
            <a:off x="431800" y="3429000"/>
            <a:ext cx="11328400" cy="1079500"/>
          </a:xfrm>
        </p:spPr>
        <p:txBody>
          <a:bodyPr lIns="0" tIns="0" rIns="0" bIns="0" anchor="b" anchorCtr="0">
            <a:noAutofit/>
          </a:bodyPr>
          <a:lstStyle>
            <a:lvl1pPr algn="l">
              <a:lnSpc>
                <a:spcPct val="100000"/>
              </a:lnSpc>
              <a:defRPr sz="2800" b="1">
                <a:solidFill>
                  <a:schemeClr val="tx1">
                    <a:lumMod val="75000"/>
                    <a:lumOff val="25000"/>
                  </a:schemeClr>
                </a:solidFill>
                <a:latin typeface="Arial" panose="020B0604020202020204" pitchFamily="34" charset="0"/>
                <a:ea typeface="Tahoma" panose="020B0604030504040204" pitchFamily="34" charset="0"/>
                <a:cs typeface="Arial" panose="020B0604020202020204" pitchFamily="34" charset="0"/>
              </a:defRPr>
            </a:lvl1pPr>
          </a:lstStyle>
          <a:p>
            <a:r>
              <a:rPr lang="en-US" noProof="0" smtClean="0"/>
              <a:t>Click to edit Master title style</a:t>
            </a:r>
            <a:endParaRPr lang="en-US" noProof="0" dirty="0"/>
          </a:p>
        </p:txBody>
      </p:sp>
      <p:sp>
        <p:nvSpPr>
          <p:cNvPr id="3" name="Untertitel 2"/>
          <p:cNvSpPr>
            <a:spLocks noGrp="1"/>
          </p:cNvSpPr>
          <p:nvPr>
            <p:ph type="subTitle" idx="1"/>
          </p:nvPr>
        </p:nvSpPr>
        <p:spPr>
          <a:xfrm>
            <a:off x="431800" y="4508500"/>
            <a:ext cx="11328400" cy="2160588"/>
          </a:xfrm>
        </p:spPr>
        <p:txBody>
          <a:bodyPr lIns="0" tIns="180000" rIns="0" bIns="0" anchor="t" anchorCtr="0">
            <a:normAutofit/>
          </a:bodyPr>
          <a:lstStyle>
            <a:lvl1pPr marL="0" indent="0" algn="l">
              <a:spcBef>
                <a:spcPts val="0"/>
              </a:spcBef>
              <a:spcAft>
                <a:spcPts val="300"/>
              </a:spcAft>
              <a:buNone/>
              <a:defRPr sz="1800">
                <a:solidFill>
                  <a:schemeClr val="tx1">
                    <a:lumMod val="50000"/>
                    <a:lumOff val="50000"/>
                  </a:schemeClr>
                </a:solidFill>
                <a:latin typeface="+mn-lt"/>
                <a:ea typeface="Tahoma" panose="020B0604030504040204" pitchFamily="34" charset="0"/>
                <a:cs typeface="Tahom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cxnSp>
        <p:nvCxnSpPr>
          <p:cNvPr id="22" name="Gerade Verbindung 10"/>
          <p:cNvCxnSpPr/>
          <p:nvPr userDrawn="1"/>
        </p:nvCxnSpPr>
        <p:spPr>
          <a:xfrm>
            <a:off x="0" y="3429000"/>
            <a:ext cx="12192000" cy="0"/>
          </a:xfrm>
          <a:prstGeom prst="line">
            <a:avLst/>
          </a:prstGeom>
          <a:ln w="288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7" descr="CSCS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6153" y="319926"/>
            <a:ext cx="2521228" cy="705600"/>
          </a:xfrm>
          <a:prstGeom prst="rect">
            <a:avLst/>
          </a:prstGeom>
          <a:noFill/>
          <a:ln>
            <a:noFill/>
          </a:ln>
        </p:spPr>
      </p:pic>
      <p:pic>
        <p:nvPicPr>
          <p:cNvPr id="12" name="Picture 9" descr="eth_logo_kurz_pos.eps"/>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805222" y="462174"/>
            <a:ext cx="948151" cy="154800"/>
          </a:xfrm>
          <a:prstGeom prst="rect">
            <a:avLst/>
          </a:prstGeom>
          <a:noFill/>
          <a:ln>
            <a:noFill/>
          </a:ln>
        </p:spPr>
      </p:pic>
    </p:spTree>
    <p:extLst>
      <p:ext uri="{BB962C8B-B14F-4D97-AF65-F5344CB8AC3E}">
        <p14:creationId xmlns:p14="http://schemas.microsoft.com/office/powerpoint/2010/main" val="36752973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Title">
    <p:spTree>
      <p:nvGrpSpPr>
        <p:cNvPr id="1" name=""/>
        <p:cNvGrpSpPr/>
        <p:nvPr/>
      </p:nvGrpSpPr>
      <p:grpSpPr>
        <a:xfrm>
          <a:off x="0" y="0"/>
          <a:ext cx="0" cy="0"/>
          <a:chOff x="0" y="0"/>
          <a:chExt cx="0" cy="0"/>
        </a:xfrm>
      </p:grpSpPr>
      <p:sp>
        <p:nvSpPr>
          <p:cNvPr id="2" name="Titel 1"/>
          <p:cNvSpPr>
            <a:spLocks noGrp="1"/>
          </p:cNvSpPr>
          <p:nvPr>
            <p:ph type="ctrTitle"/>
          </p:nvPr>
        </p:nvSpPr>
        <p:spPr>
          <a:xfrm>
            <a:off x="431800" y="2349500"/>
            <a:ext cx="11328400" cy="1079500"/>
          </a:xfrm>
        </p:spPr>
        <p:txBody>
          <a:bodyPr lIns="0" tIns="0" rIns="0" bIns="72000" anchor="b" anchorCtr="0">
            <a:noAutofit/>
          </a:bodyPr>
          <a:lstStyle>
            <a:lvl1pPr algn="l">
              <a:lnSpc>
                <a:spcPct val="100000"/>
              </a:lnSpc>
              <a:defRPr sz="2800" b="1">
                <a:solidFill>
                  <a:schemeClr val="tx1">
                    <a:lumMod val="75000"/>
                    <a:lumOff val="25000"/>
                  </a:schemeClr>
                </a:solidFill>
                <a:latin typeface="Arial" panose="020B0604020202020204" pitchFamily="34" charset="0"/>
                <a:ea typeface="Tahoma" panose="020B0604030504040204" pitchFamily="34" charset="0"/>
                <a:cs typeface="Arial" panose="020B0604020202020204" pitchFamily="34" charset="0"/>
              </a:defRPr>
            </a:lvl1pPr>
          </a:lstStyle>
          <a:p>
            <a:r>
              <a:rPr lang="en-US" noProof="0" smtClean="0"/>
              <a:t>Click to edit Master title style</a:t>
            </a:r>
            <a:endParaRPr lang="en-US" noProof="0" dirty="0"/>
          </a:p>
        </p:txBody>
      </p:sp>
      <p:cxnSp>
        <p:nvCxnSpPr>
          <p:cNvPr id="22" name="Gerade Verbindung 10"/>
          <p:cNvCxnSpPr/>
          <p:nvPr userDrawn="1"/>
        </p:nvCxnSpPr>
        <p:spPr>
          <a:xfrm>
            <a:off x="0" y="3429000"/>
            <a:ext cx="12192000" cy="0"/>
          </a:xfrm>
          <a:prstGeom prst="line">
            <a:avLst/>
          </a:prstGeom>
          <a:ln w="288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6" name="Picture 7" descr="CSCS_RGB.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6153" y="319926"/>
            <a:ext cx="2521228" cy="705600"/>
          </a:xfrm>
          <a:prstGeom prst="rect">
            <a:avLst/>
          </a:prstGeom>
          <a:noFill/>
          <a:ln>
            <a:noFill/>
          </a:ln>
        </p:spPr>
      </p:pic>
      <p:pic>
        <p:nvPicPr>
          <p:cNvPr id="7" name="Picture 9" descr="eth_logo_kurz_po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5222" y="462174"/>
            <a:ext cx="948151" cy="154800"/>
          </a:xfrm>
          <a:prstGeom prst="rect">
            <a:avLst/>
          </a:prstGeom>
          <a:noFill/>
          <a:ln>
            <a:noFill/>
          </a:ln>
        </p:spPr>
      </p:pic>
    </p:spTree>
    <p:extLst>
      <p:ext uri="{BB962C8B-B14F-4D97-AF65-F5344CB8AC3E}">
        <p14:creationId xmlns:p14="http://schemas.microsoft.com/office/powerpoint/2010/main" val="40680966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el 1"/>
          <p:cNvSpPr>
            <a:spLocks noGrp="1"/>
          </p:cNvSpPr>
          <p:nvPr>
            <p:ph type="title"/>
          </p:nvPr>
        </p:nvSpPr>
        <p:spPr>
          <a:xfrm>
            <a:off x="431800" y="46039"/>
            <a:ext cx="11328400" cy="862012"/>
          </a:xfrm>
        </p:spPr>
        <p:txBody>
          <a:bodyPr wrap="none" tIns="0" anchor="b" anchorCtr="0">
            <a:noAutofit/>
          </a:bodyPr>
          <a:lstStyle>
            <a:lvl1pPr>
              <a:defRPr sz="2600">
                <a:solidFill>
                  <a:schemeClr val="tx1">
                    <a:lumMod val="75000"/>
                    <a:lumOff val="25000"/>
                  </a:schemeClr>
                </a:solidFill>
              </a:defRPr>
            </a:lvl1pPr>
          </a:lstStyle>
          <a:p>
            <a:r>
              <a:rPr lang="en-US" noProof="0" smtClean="0"/>
              <a:t>Click to edit Master title style</a:t>
            </a:r>
            <a:endParaRPr lang="en-US" noProof="0" dirty="0"/>
          </a:p>
        </p:txBody>
      </p:sp>
      <p:sp>
        <p:nvSpPr>
          <p:cNvPr id="3" name="Inhaltsplatzhalter 2"/>
          <p:cNvSpPr>
            <a:spLocks noGrp="1"/>
          </p:cNvSpPr>
          <p:nvPr>
            <p:ph idx="1"/>
          </p:nvPr>
        </p:nvSpPr>
        <p:spPr>
          <a:xfrm>
            <a:off x="431800" y="1087439"/>
            <a:ext cx="11328400" cy="5140325"/>
          </a:xfrm>
        </p:spPr>
        <p:txBody>
          <a:bodyPr tIns="57600"/>
          <a:lstStyle>
            <a:lvl2pPr>
              <a:spcBef>
                <a:spcPts val="0"/>
              </a:spcBef>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Fußzeilenplatzhalter 4"/>
          <p:cNvSpPr>
            <a:spLocks noGrp="1"/>
          </p:cNvSpPr>
          <p:nvPr>
            <p:ph type="ftr" sz="quarter" idx="3"/>
          </p:nvPr>
        </p:nvSpPr>
        <p:spPr>
          <a:xfrm>
            <a:off x="1967541" y="6456392"/>
            <a:ext cx="4116579" cy="144016"/>
          </a:xfrm>
          <a:prstGeom prst="rect">
            <a:avLst/>
          </a:prstGeom>
        </p:spPr>
        <p:txBody>
          <a:bodyPr vert="horz" lIns="0" tIns="0" rIns="72000" bIns="0" rtlCol="0" anchor="ctr"/>
          <a:lstStyle>
            <a:lvl1pPr algn="r">
              <a:defRPr sz="800">
                <a:solidFill>
                  <a:schemeClr val="tx1">
                    <a:lumMod val="65000"/>
                    <a:lumOff val="35000"/>
                  </a:schemeClr>
                </a:solidFill>
              </a:defRPr>
            </a:lvl1pPr>
          </a:lstStyle>
          <a:p>
            <a:r>
              <a:rPr lang="en-US" noProof="0" smtClean="0"/>
              <a:t>Insert_Footer</a:t>
            </a:r>
            <a:endParaRPr lang="en-US" noProof="0" dirty="0"/>
          </a:p>
        </p:txBody>
      </p:sp>
      <p:sp>
        <p:nvSpPr>
          <p:cNvPr id="11" name="Foliennummernplatzhalter 5"/>
          <p:cNvSpPr>
            <a:spLocks noGrp="1"/>
          </p:cNvSpPr>
          <p:nvPr>
            <p:ph type="sldNum" sz="quarter" idx="4"/>
          </p:nvPr>
        </p:nvSpPr>
        <p:spPr>
          <a:xfrm>
            <a:off x="6096000" y="6456393"/>
            <a:ext cx="384043" cy="144016"/>
          </a:xfrm>
          <a:prstGeom prst="rect">
            <a:avLst/>
          </a:prstGeom>
        </p:spPr>
        <p:txBody>
          <a:bodyPr vert="horz" lIns="72000" tIns="0" rIns="0" bIns="0" rtlCol="0" anchor="ctr"/>
          <a:lstStyle>
            <a:lvl1pPr algn="l">
              <a:defRPr sz="800">
                <a:solidFill>
                  <a:schemeClr val="tx1">
                    <a:lumMod val="65000"/>
                    <a:lumOff val="35000"/>
                  </a:schemeClr>
                </a:solidFill>
              </a:defRPr>
            </a:lvl1pPr>
          </a:lstStyle>
          <a:p>
            <a:fld id="{69C859BB-BF0B-4BDC-BBD4-42B4A100F88B}" type="slidenum">
              <a:rPr lang="de-CH" smtClean="0"/>
              <a:pPr/>
              <a:t>‹#›</a:t>
            </a:fld>
            <a:endParaRPr lang="de-CH" dirty="0"/>
          </a:p>
        </p:txBody>
      </p:sp>
    </p:spTree>
    <p:extLst>
      <p:ext uri="{BB962C8B-B14F-4D97-AF65-F5344CB8AC3E}">
        <p14:creationId xmlns:p14="http://schemas.microsoft.com/office/powerpoint/2010/main" val="34667921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31800" y="1087438"/>
            <a:ext cx="5471584" cy="5140325"/>
          </a:xfrm>
        </p:spPr>
        <p:txBody>
          <a:bodyPr tIns="72000">
            <a:normAutofit/>
          </a:bodyPr>
          <a:lstStyle>
            <a:lvl1pPr>
              <a:defRPr sz="2000"/>
            </a:lvl1pPr>
            <a:lvl2pPr>
              <a:spcBef>
                <a:spcPts val="0"/>
              </a:spcBef>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Inhaltsplatzhalter 3"/>
          <p:cNvSpPr>
            <a:spLocks noGrp="1"/>
          </p:cNvSpPr>
          <p:nvPr>
            <p:ph sz="half" idx="2"/>
          </p:nvPr>
        </p:nvSpPr>
        <p:spPr>
          <a:xfrm>
            <a:off x="6288617" y="1087438"/>
            <a:ext cx="5471583" cy="5140325"/>
          </a:xfrm>
        </p:spPr>
        <p:txBody>
          <a:bodyPr tIns="72000">
            <a:normAutofit/>
          </a:bodyPr>
          <a:lstStyle>
            <a:lvl1pPr>
              <a:defRPr sz="2000"/>
            </a:lvl1pPr>
            <a:lvl2pPr>
              <a:spcBef>
                <a:spcPts val="0"/>
              </a:spcBef>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Fußzeilenplatzhalter 4"/>
          <p:cNvSpPr>
            <a:spLocks noGrp="1"/>
          </p:cNvSpPr>
          <p:nvPr>
            <p:ph type="ftr" sz="quarter" idx="3"/>
          </p:nvPr>
        </p:nvSpPr>
        <p:spPr>
          <a:xfrm>
            <a:off x="1967541" y="6456392"/>
            <a:ext cx="4116579" cy="144016"/>
          </a:xfrm>
          <a:prstGeom prst="rect">
            <a:avLst/>
          </a:prstGeom>
        </p:spPr>
        <p:txBody>
          <a:bodyPr vert="horz" lIns="0" tIns="0" rIns="72000" bIns="0" rtlCol="0" anchor="ctr"/>
          <a:lstStyle>
            <a:lvl1pPr algn="r">
              <a:defRPr sz="800">
                <a:solidFill>
                  <a:schemeClr val="tx1">
                    <a:lumMod val="65000"/>
                    <a:lumOff val="35000"/>
                  </a:schemeClr>
                </a:solidFill>
              </a:defRPr>
            </a:lvl1pPr>
          </a:lstStyle>
          <a:p>
            <a:r>
              <a:rPr lang="en-US" noProof="0" smtClean="0"/>
              <a:t>Insert_Footer</a:t>
            </a:r>
            <a:endParaRPr lang="en-US" noProof="0" dirty="0"/>
          </a:p>
        </p:txBody>
      </p:sp>
      <p:sp>
        <p:nvSpPr>
          <p:cNvPr id="9" name="Foliennummernplatzhalter 5"/>
          <p:cNvSpPr>
            <a:spLocks noGrp="1"/>
          </p:cNvSpPr>
          <p:nvPr>
            <p:ph type="sldNum" sz="quarter" idx="4"/>
          </p:nvPr>
        </p:nvSpPr>
        <p:spPr>
          <a:xfrm>
            <a:off x="6096000" y="6456393"/>
            <a:ext cx="384043" cy="144016"/>
          </a:xfrm>
          <a:prstGeom prst="rect">
            <a:avLst/>
          </a:prstGeom>
        </p:spPr>
        <p:txBody>
          <a:bodyPr vert="horz" lIns="72000" tIns="0" rIns="0" bIns="0" rtlCol="0" anchor="ctr"/>
          <a:lstStyle>
            <a:lvl1pPr algn="l">
              <a:defRPr sz="800">
                <a:solidFill>
                  <a:schemeClr val="tx1">
                    <a:lumMod val="65000"/>
                    <a:lumOff val="35000"/>
                  </a:schemeClr>
                </a:solidFill>
              </a:defRPr>
            </a:lvl1pPr>
          </a:lstStyle>
          <a:p>
            <a:fld id="{69C859BB-BF0B-4BDC-BBD4-42B4A100F88B}" type="slidenum">
              <a:rPr lang="de-CH" smtClean="0"/>
              <a:pPr/>
              <a:t>‹#›</a:t>
            </a:fld>
            <a:endParaRPr lang="de-CH" dirty="0"/>
          </a:p>
        </p:txBody>
      </p:sp>
      <p:sp>
        <p:nvSpPr>
          <p:cNvPr id="11" name="Titel 1"/>
          <p:cNvSpPr>
            <a:spLocks noGrp="1"/>
          </p:cNvSpPr>
          <p:nvPr>
            <p:ph type="title"/>
          </p:nvPr>
        </p:nvSpPr>
        <p:spPr>
          <a:xfrm>
            <a:off x="431800" y="46039"/>
            <a:ext cx="11328400" cy="862012"/>
          </a:xfrm>
        </p:spPr>
        <p:txBody>
          <a:bodyPr wrap="none" tIns="0" anchor="b" anchorCtr="0">
            <a:noAutofit/>
          </a:bodyPr>
          <a:lstStyle>
            <a:lvl1pPr>
              <a:defRPr>
                <a:solidFill>
                  <a:schemeClr val="tx1">
                    <a:lumMod val="75000"/>
                    <a:lumOff val="25000"/>
                  </a:schemeClr>
                </a:solidFill>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15746912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noProof="0" smtClean="0"/>
              <a:t>Insert_Footer</a:t>
            </a:r>
            <a:endParaRPr lang="en-US" noProof="0" dirty="0"/>
          </a:p>
        </p:txBody>
      </p:sp>
      <p:sp>
        <p:nvSpPr>
          <p:cNvPr id="5" name="Foliennummernplatzhalter 4"/>
          <p:cNvSpPr>
            <a:spLocks noGrp="1"/>
          </p:cNvSpPr>
          <p:nvPr>
            <p:ph type="sldNum" sz="quarter" idx="12"/>
          </p:nvPr>
        </p:nvSpPr>
        <p:spPr/>
        <p:txBody>
          <a:bodyPr/>
          <a:lstStyle/>
          <a:p>
            <a:fld id="{69C859BB-BF0B-4BDC-BBD4-42B4A100F88B}" type="slidenum">
              <a:rPr lang="de-CH" smtClean="0"/>
              <a:t>‹#›</a:t>
            </a:fld>
            <a:endParaRPr lang="de-CH"/>
          </a:p>
        </p:txBody>
      </p:sp>
      <p:sp>
        <p:nvSpPr>
          <p:cNvPr id="8" name="Titel 1"/>
          <p:cNvSpPr>
            <a:spLocks noGrp="1"/>
          </p:cNvSpPr>
          <p:nvPr>
            <p:ph type="title"/>
          </p:nvPr>
        </p:nvSpPr>
        <p:spPr>
          <a:xfrm>
            <a:off x="431800" y="46039"/>
            <a:ext cx="11328400" cy="862012"/>
          </a:xfrm>
        </p:spPr>
        <p:txBody>
          <a:bodyPr wrap="none" tIns="0" anchor="b" anchorCtr="0">
            <a:noAutofit/>
          </a:bodyPr>
          <a:lstStyle>
            <a:lvl1pPr>
              <a:defRPr>
                <a:solidFill>
                  <a:schemeClr val="tx1">
                    <a:lumMod val="75000"/>
                    <a:lumOff val="25000"/>
                  </a:schemeClr>
                </a:solidFill>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6743110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en-US" noProof="0" smtClean="0"/>
              <a:t>Insert_Footer</a:t>
            </a:r>
            <a:endParaRPr lang="en-US" noProof="0" dirty="0"/>
          </a:p>
        </p:txBody>
      </p:sp>
      <p:sp>
        <p:nvSpPr>
          <p:cNvPr id="4" name="Foliennummernplatzhalter 3"/>
          <p:cNvSpPr>
            <a:spLocks noGrp="1"/>
          </p:cNvSpPr>
          <p:nvPr>
            <p:ph type="sldNum" sz="quarter" idx="12"/>
          </p:nvPr>
        </p:nvSpPr>
        <p:spPr/>
        <p:txBody>
          <a:bodyPr/>
          <a:lstStyle/>
          <a:p>
            <a:fld id="{69C859BB-BF0B-4BDC-BBD4-42B4A100F88B}" type="slidenum">
              <a:rPr lang="de-CH" smtClean="0"/>
              <a:t>‹#›</a:t>
            </a:fld>
            <a:endParaRPr lang="de-CH"/>
          </a:p>
        </p:txBody>
      </p:sp>
    </p:spTree>
    <p:extLst>
      <p:ext uri="{BB962C8B-B14F-4D97-AF65-F5344CB8AC3E}">
        <p14:creationId xmlns:p14="http://schemas.microsoft.com/office/powerpoint/2010/main" val="3111139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End">
    <p:spTree>
      <p:nvGrpSpPr>
        <p:cNvPr id="1" name=""/>
        <p:cNvGrpSpPr/>
        <p:nvPr/>
      </p:nvGrpSpPr>
      <p:grpSpPr>
        <a:xfrm>
          <a:off x="0" y="0"/>
          <a:ext cx="0" cy="0"/>
          <a:chOff x="0" y="0"/>
          <a:chExt cx="0" cy="0"/>
        </a:xfrm>
      </p:grpSpPr>
      <p:pic>
        <p:nvPicPr>
          <p:cNvPr id="8" name="Picture 4" descr="1.jpg"/>
          <p:cNvPicPr>
            <a:picLocks noChangeAspect="1"/>
          </p:cNvPicPr>
          <p:nvPr userDrawn="1"/>
        </p:nvPicPr>
        <p:blipFill rotWithShape="1">
          <a:blip r:embed="rId2" cstate="screen">
            <a:extLst>
              <a:ext uri="{28A0092B-C50C-407E-A947-70E740481C1C}">
                <a14:useLocalDpi xmlns:a14="http://schemas.microsoft.com/office/drawing/2010/main"/>
              </a:ext>
            </a:extLst>
          </a:blip>
          <a:srcRect t="16156" b="7446"/>
          <a:stretch/>
        </p:blipFill>
        <p:spPr>
          <a:xfrm>
            <a:off x="0" y="1231900"/>
            <a:ext cx="12192000" cy="2197100"/>
          </a:xfrm>
          <a:prstGeom prst="rect">
            <a:avLst/>
          </a:prstGeom>
          <a:noFill/>
          <a:ln>
            <a:noFill/>
          </a:ln>
        </p:spPr>
      </p:pic>
      <p:sp>
        <p:nvSpPr>
          <p:cNvPr id="2" name="Titel 1"/>
          <p:cNvSpPr>
            <a:spLocks noGrp="1"/>
          </p:cNvSpPr>
          <p:nvPr>
            <p:ph type="ctrTitle" hasCustomPrompt="1"/>
          </p:nvPr>
        </p:nvSpPr>
        <p:spPr>
          <a:xfrm>
            <a:off x="431800" y="3429000"/>
            <a:ext cx="11328400" cy="1079500"/>
          </a:xfrm>
        </p:spPr>
        <p:txBody>
          <a:bodyPr lIns="0" tIns="0" rIns="0" bIns="0" anchor="b" anchorCtr="0">
            <a:noAutofit/>
          </a:bodyPr>
          <a:lstStyle>
            <a:lvl1pPr algn="l">
              <a:lnSpc>
                <a:spcPct val="100000"/>
              </a:lnSpc>
              <a:defRPr sz="2800" b="1">
                <a:solidFill>
                  <a:schemeClr val="tx1">
                    <a:lumMod val="75000"/>
                    <a:lumOff val="25000"/>
                  </a:schemeClr>
                </a:solidFill>
                <a:latin typeface="Arial" panose="020B0604020202020204" pitchFamily="34" charset="0"/>
                <a:ea typeface="Tahoma" panose="020B0604030504040204" pitchFamily="34" charset="0"/>
                <a:cs typeface="Arial" panose="020B0604020202020204" pitchFamily="34" charset="0"/>
              </a:defRPr>
            </a:lvl1pPr>
          </a:lstStyle>
          <a:p>
            <a:r>
              <a:rPr lang="en-US" noProof="0" dirty="0" smtClean="0"/>
              <a:t>Thank you for your attention.</a:t>
            </a:r>
            <a:endParaRPr lang="en-US" noProof="0" dirty="0"/>
          </a:p>
        </p:txBody>
      </p:sp>
      <p:cxnSp>
        <p:nvCxnSpPr>
          <p:cNvPr id="22" name="Gerade Verbindung 10"/>
          <p:cNvCxnSpPr/>
          <p:nvPr userDrawn="1"/>
        </p:nvCxnSpPr>
        <p:spPr>
          <a:xfrm>
            <a:off x="0" y="3429000"/>
            <a:ext cx="12192000" cy="0"/>
          </a:xfrm>
          <a:prstGeom prst="line">
            <a:avLst/>
          </a:prstGeom>
          <a:ln w="288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7" name="Picture 7" descr="CSCS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6153" y="319926"/>
            <a:ext cx="2521228" cy="705600"/>
          </a:xfrm>
          <a:prstGeom prst="rect">
            <a:avLst/>
          </a:prstGeom>
          <a:noFill/>
          <a:ln>
            <a:noFill/>
          </a:ln>
        </p:spPr>
      </p:pic>
      <p:pic>
        <p:nvPicPr>
          <p:cNvPr id="9" name="Picture 9" descr="eth_logo_kurz_pos.eps"/>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805222" y="462174"/>
            <a:ext cx="948151" cy="154800"/>
          </a:xfrm>
          <a:prstGeom prst="rect">
            <a:avLst/>
          </a:prstGeom>
          <a:noFill/>
          <a:ln>
            <a:noFill/>
          </a:ln>
        </p:spPr>
      </p:pic>
    </p:spTree>
    <p:extLst>
      <p:ext uri="{BB962C8B-B14F-4D97-AF65-F5344CB8AC3E}">
        <p14:creationId xmlns:p14="http://schemas.microsoft.com/office/powerpoint/2010/main" val="24405939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31800" y="46039"/>
            <a:ext cx="11328400" cy="862012"/>
          </a:xfrm>
          <a:prstGeom prst="rect">
            <a:avLst/>
          </a:prstGeom>
        </p:spPr>
        <p:txBody>
          <a:bodyPr vert="horz" lIns="0" tIns="45720" rIns="0" bIns="72000" rtlCol="0" anchor="b" anchorCtr="0">
            <a:normAutofit/>
          </a:body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Textplatzhalter 2"/>
          <p:cNvSpPr>
            <a:spLocks noGrp="1"/>
          </p:cNvSpPr>
          <p:nvPr>
            <p:ph type="body" idx="1"/>
          </p:nvPr>
        </p:nvSpPr>
        <p:spPr>
          <a:xfrm>
            <a:off x="431800" y="1087439"/>
            <a:ext cx="11328400" cy="5005859"/>
          </a:xfrm>
          <a:prstGeom prst="rect">
            <a:avLst/>
          </a:prstGeom>
        </p:spPr>
        <p:txBody>
          <a:bodyPr vert="horz" lIns="0" tIns="45720" rIns="0" bIns="45720" rtlCol="0">
            <a:normAutofit/>
          </a:bodyPr>
          <a:lstStyle/>
          <a:p>
            <a:pPr lvl="0"/>
            <a:r>
              <a:rPr lang="en-US" noProof="0" dirty="0" err="1" smtClean="0"/>
              <a:t>Textmasterformat</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a:p>
        </p:txBody>
      </p:sp>
      <p:sp>
        <p:nvSpPr>
          <p:cNvPr id="5" name="Fußzeilenplatzhalter 4"/>
          <p:cNvSpPr>
            <a:spLocks noGrp="1"/>
          </p:cNvSpPr>
          <p:nvPr>
            <p:ph type="ftr" sz="quarter" idx="3"/>
          </p:nvPr>
        </p:nvSpPr>
        <p:spPr>
          <a:xfrm>
            <a:off x="1967541" y="6456392"/>
            <a:ext cx="4116579" cy="144016"/>
          </a:xfrm>
          <a:prstGeom prst="rect">
            <a:avLst/>
          </a:prstGeom>
        </p:spPr>
        <p:txBody>
          <a:bodyPr vert="horz" lIns="0" tIns="0" rIns="72000" bIns="0" rtlCol="0" anchor="ctr"/>
          <a:lstStyle>
            <a:lvl1pPr algn="r">
              <a:defRPr sz="800">
                <a:solidFill>
                  <a:schemeClr val="tx1">
                    <a:lumMod val="65000"/>
                    <a:lumOff val="35000"/>
                  </a:schemeClr>
                </a:solidFill>
              </a:defRPr>
            </a:lvl1pPr>
          </a:lstStyle>
          <a:p>
            <a:r>
              <a:rPr lang="en-US" noProof="0" smtClean="0"/>
              <a:t>Insert_Footer</a:t>
            </a:r>
            <a:endParaRPr lang="en-US" noProof="0" dirty="0"/>
          </a:p>
        </p:txBody>
      </p:sp>
      <p:sp>
        <p:nvSpPr>
          <p:cNvPr id="6" name="Foliennummernplatzhalter 5"/>
          <p:cNvSpPr>
            <a:spLocks noGrp="1"/>
          </p:cNvSpPr>
          <p:nvPr>
            <p:ph type="sldNum" sz="quarter" idx="4"/>
          </p:nvPr>
        </p:nvSpPr>
        <p:spPr>
          <a:xfrm>
            <a:off x="6096000" y="6456393"/>
            <a:ext cx="384043" cy="144016"/>
          </a:xfrm>
          <a:prstGeom prst="rect">
            <a:avLst/>
          </a:prstGeom>
        </p:spPr>
        <p:txBody>
          <a:bodyPr vert="horz" lIns="72000" tIns="0" rIns="0" bIns="0" rtlCol="0" anchor="ctr"/>
          <a:lstStyle>
            <a:lvl1pPr algn="l">
              <a:defRPr sz="800">
                <a:solidFill>
                  <a:schemeClr val="tx1">
                    <a:lumMod val="65000"/>
                    <a:lumOff val="35000"/>
                  </a:schemeClr>
                </a:solidFill>
              </a:defRPr>
            </a:lvl1pPr>
          </a:lstStyle>
          <a:p>
            <a:fld id="{69C859BB-BF0B-4BDC-BBD4-42B4A100F88B}" type="slidenum">
              <a:rPr lang="de-CH" smtClean="0"/>
              <a:pPr/>
              <a:t>‹#›</a:t>
            </a:fld>
            <a:endParaRPr lang="de-CH" dirty="0"/>
          </a:p>
        </p:txBody>
      </p:sp>
      <p:cxnSp>
        <p:nvCxnSpPr>
          <p:cNvPr id="8" name="Gerade Verbindung 7"/>
          <p:cNvCxnSpPr/>
          <p:nvPr/>
        </p:nvCxnSpPr>
        <p:spPr>
          <a:xfrm>
            <a:off x="6096000" y="6456392"/>
            <a:ext cx="0" cy="14401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14" descr="eth_logo_kurz_pos.eps"/>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948213" y="6458507"/>
            <a:ext cx="815851" cy="133200"/>
          </a:xfrm>
          <a:prstGeom prst="rect">
            <a:avLst/>
          </a:prstGeom>
          <a:noFill/>
          <a:ln>
            <a:noFill/>
          </a:ln>
        </p:spPr>
      </p:pic>
      <p:pic>
        <p:nvPicPr>
          <p:cNvPr id="11" name="Picture 6" descr="CSCS_2_RGB.eps"/>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352483" y="6302962"/>
            <a:ext cx="1081257" cy="439200"/>
          </a:xfrm>
          <a:prstGeom prst="rect">
            <a:avLst/>
          </a:prstGeom>
          <a:noFill/>
          <a:ln>
            <a:noFill/>
          </a:ln>
        </p:spPr>
      </p:pic>
    </p:spTree>
    <p:extLst>
      <p:ext uri="{BB962C8B-B14F-4D97-AF65-F5344CB8AC3E}">
        <p14:creationId xmlns:p14="http://schemas.microsoft.com/office/powerpoint/2010/main" val="207600732"/>
      </p:ext>
    </p:extLst>
  </p:cSld>
  <p:clrMap bg1="lt1" tx1="dk1" bg2="lt2" tx2="dk2" accent1="accent1" accent2="accent2" accent3="accent3" accent4="accent4" accent5="accent5" accent6="accent6" hlink="hlink" folHlink="folHlink"/>
  <p:sldLayoutIdLst>
    <p:sldLayoutId id="2147483665" r:id="rId1"/>
    <p:sldLayoutId id="2147483671" r:id="rId2"/>
    <p:sldLayoutId id="2147483672" r:id="rId3"/>
    <p:sldLayoutId id="2147483662" r:id="rId4"/>
    <p:sldLayoutId id="2147483670" r:id="rId5"/>
    <p:sldLayoutId id="2147483652" r:id="rId6"/>
    <p:sldLayoutId id="2147483654" r:id="rId7"/>
    <p:sldLayoutId id="2147483655" r:id="rId8"/>
    <p:sldLayoutId id="2147483664" r:id="rId9"/>
    <p:sldLayoutId id="2147483673" r:id="rId10"/>
    <p:sldLayoutId id="2147483674" r:id="rId11"/>
  </p:sldLayoutIdLst>
  <p:timing>
    <p:tnLst>
      <p:par>
        <p:cTn id="1" dur="indefinite" restart="never" nodeType="tmRoot"/>
      </p:par>
    </p:tnLst>
  </p:timing>
  <p:hf hdr="0" dt="0"/>
  <p:txStyles>
    <p:titleStyle>
      <a:lvl1pPr algn="l" defTabSz="914400" rtl="0" eaLnBrk="1" latinLnBrk="0" hangingPunct="1">
        <a:spcBef>
          <a:spcPct val="0"/>
        </a:spcBef>
        <a:buNone/>
        <a:defRPr sz="26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spcAft>
          <a:spcPts val="600"/>
        </a:spcAft>
        <a:buClr>
          <a:srgbClr val="A60B16"/>
        </a:buClr>
        <a:buFont typeface="Wingdings" panose="05000000000000000000" pitchFamily="2" charset="2"/>
        <a:buChar char="§"/>
        <a:defRPr sz="2400" kern="1200">
          <a:solidFill>
            <a:schemeClr val="tx1"/>
          </a:solidFill>
          <a:latin typeface="+mn-lt"/>
          <a:ea typeface="+mn-ea"/>
          <a:cs typeface="+mn-cs"/>
        </a:defRPr>
      </a:lvl1pPr>
      <a:lvl2pPr marL="742950" indent="-285750" algn="l" defTabSz="914400" rtl="0" eaLnBrk="1" latinLnBrk="0" hangingPunct="1">
        <a:spcBef>
          <a:spcPts val="0"/>
        </a:spcBef>
        <a:buClr>
          <a:srgbClr val="A60B16"/>
        </a:buClr>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rgbClr val="A60B16"/>
        </a:buClr>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rgbClr val="A60B16"/>
        </a:buClr>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rgbClr val="A60B16"/>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developer.nvidia.com/index"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ustomShape 1"/>
          <p:cNvSpPr/>
          <p:nvPr/>
        </p:nvSpPr>
        <p:spPr>
          <a:xfrm>
            <a:off x="432868" y="3429000"/>
            <a:ext cx="11323800" cy="1077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ctr">
              <a:lnSpc>
                <a:spcPct val="100000"/>
              </a:lnSpc>
            </a:pPr>
            <a:r>
              <a:rPr lang="en-US" sz="2800" b="1" spc="-1" dirty="0">
                <a:solidFill>
                  <a:srgbClr val="404040"/>
                </a:solidFill>
                <a:latin typeface="Arial"/>
                <a:ea typeface="Tahoma"/>
              </a:rPr>
              <a:t>Volume Renderings of Sheared Thermal Convection</a:t>
            </a:r>
            <a:endParaRPr lang="en-US" sz="2800" spc="-1" dirty="0">
              <a:latin typeface="Arial"/>
            </a:endParaRPr>
          </a:p>
        </p:txBody>
      </p:sp>
      <p:sp>
        <p:nvSpPr>
          <p:cNvPr id="262" name="CustomShape 2"/>
          <p:cNvSpPr/>
          <p:nvPr/>
        </p:nvSpPr>
        <p:spPr>
          <a:xfrm>
            <a:off x="432868" y="4508640"/>
            <a:ext cx="11323800" cy="2158920"/>
          </a:xfrm>
          <a:prstGeom prst="rect">
            <a:avLst/>
          </a:prstGeom>
          <a:noFill/>
          <a:ln>
            <a:noFill/>
          </a:ln>
        </p:spPr>
        <p:style>
          <a:lnRef idx="0">
            <a:scrgbClr r="0" g="0" b="0"/>
          </a:lnRef>
          <a:fillRef idx="0">
            <a:scrgbClr r="0" g="0" b="0"/>
          </a:fillRef>
          <a:effectRef idx="0">
            <a:scrgbClr r="0" g="0" b="0"/>
          </a:effectRef>
          <a:fontRef idx="minor"/>
        </p:style>
        <p:txBody>
          <a:bodyPr lIns="0" tIns="180000" rIns="0" bIns="0"/>
          <a:lstStyle/>
          <a:p>
            <a:pPr algn="ctr">
              <a:spcAft>
                <a:spcPts val="300"/>
              </a:spcAft>
            </a:pPr>
            <a:r>
              <a:rPr lang="en-US" spc="-1" dirty="0">
                <a:latin typeface="Arial"/>
                <a:ea typeface="Tahoma"/>
              </a:rPr>
              <a:t>Jean M. Favre, Swiss National Supercomputing Center</a:t>
            </a:r>
          </a:p>
          <a:p>
            <a:pPr algn="ctr">
              <a:spcAft>
                <a:spcPts val="300"/>
              </a:spcAft>
            </a:pPr>
            <a:r>
              <a:rPr lang="en-US" spc="-1" dirty="0">
                <a:latin typeface="Arial"/>
              </a:rPr>
              <a:t>Alexander Blass, University of </a:t>
            </a:r>
            <a:r>
              <a:rPr lang="en-US" spc="-1" dirty="0" err="1">
                <a:latin typeface="Arial"/>
              </a:rPr>
              <a:t>Twente</a:t>
            </a:r>
            <a:endParaRPr lang="en-US" spc="-1" dirty="0">
              <a:latin typeface="Arial"/>
            </a:endParaRPr>
          </a:p>
          <a:p>
            <a:pPr>
              <a:spcAft>
                <a:spcPts val="300"/>
              </a:spcAft>
            </a:pPr>
            <a:endParaRPr lang="en-US" spc="-1" dirty="0">
              <a:solidFill>
                <a:srgbClr val="808080"/>
              </a:solidFill>
              <a:latin typeface="Arial"/>
              <a:ea typeface="Tahoma"/>
            </a:endParaRPr>
          </a:p>
          <a:p>
            <a:pPr algn="ctr">
              <a:spcAft>
                <a:spcPts val="300"/>
              </a:spcAft>
            </a:pPr>
            <a:r>
              <a:rPr lang="en-US" spc="-1" dirty="0">
                <a:solidFill>
                  <a:srgbClr val="808080"/>
                </a:solidFill>
                <a:ea typeface="Tahoma"/>
              </a:rPr>
              <a:t>Scientific Visualization &amp; Data Analytics Showcase</a:t>
            </a:r>
          </a:p>
          <a:p>
            <a:pPr algn="ctr">
              <a:spcAft>
                <a:spcPts val="300"/>
              </a:spcAft>
            </a:pPr>
            <a:r>
              <a:rPr lang="en-US" spc="-1" dirty="0">
                <a:solidFill>
                  <a:srgbClr val="808080"/>
                </a:solidFill>
                <a:latin typeface="Arial"/>
                <a:ea typeface="Tahoma"/>
              </a:rPr>
              <a:t>SC18, </a:t>
            </a:r>
            <a:r>
              <a:rPr lang="en-US" spc="-1" dirty="0" smtClean="0">
                <a:solidFill>
                  <a:srgbClr val="808080"/>
                </a:solidFill>
                <a:latin typeface="Arial"/>
                <a:ea typeface="Tahoma"/>
              </a:rPr>
              <a:t>Nov. </a:t>
            </a:r>
            <a:r>
              <a:rPr lang="en-US" spc="-1" dirty="0">
                <a:solidFill>
                  <a:srgbClr val="808080"/>
                </a:solidFill>
                <a:latin typeface="Arial"/>
                <a:ea typeface="Tahoma"/>
              </a:rPr>
              <a:t>14, 2018</a:t>
            </a:r>
          </a:p>
        </p:txBody>
      </p:sp>
    </p:spTree>
    <p:extLst>
      <p:ext uri="{BB962C8B-B14F-4D97-AF65-F5344CB8AC3E}">
        <p14:creationId xmlns:p14="http://schemas.microsoft.com/office/powerpoint/2010/main" val="99088961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0043" y="885290"/>
            <a:ext cx="5029200" cy="2438400"/>
          </a:xfrm>
        </p:spPr>
      </p:pic>
      <p:sp>
        <p:nvSpPr>
          <p:cNvPr id="6" name="Title 5"/>
          <p:cNvSpPr>
            <a:spLocks noGrp="1"/>
          </p:cNvSpPr>
          <p:nvPr>
            <p:ph type="title"/>
          </p:nvPr>
        </p:nvSpPr>
        <p:spPr/>
        <p:txBody>
          <a:bodyPr/>
          <a:lstStyle/>
          <a:p>
            <a:r>
              <a:rPr lang="en-US" dirty="0" smtClean="0"/>
              <a:t>Sampling Density in Volume Rendering</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3484599"/>
            <a:ext cx="4727443" cy="2519867"/>
          </a:xfrm>
          <a:prstGeom prst="rect">
            <a:avLst/>
          </a:prstGeom>
        </p:spPr>
      </p:pic>
      <p:sp>
        <p:nvSpPr>
          <p:cNvPr id="2" name="Content Placeholder 1"/>
          <p:cNvSpPr>
            <a:spLocks noGrp="1"/>
          </p:cNvSpPr>
          <p:nvPr>
            <p:ph sz="half" idx="1"/>
          </p:nvPr>
        </p:nvSpPr>
        <p:spPr>
          <a:xfrm>
            <a:off x="431800" y="2362200"/>
            <a:ext cx="5797286" cy="3865563"/>
          </a:xfrm>
        </p:spPr>
        <p:txBody>
          <a:bodyPr>
            <a:normAutofit fontScale="62500" lnSpcReduction="20000"/>
          </a:bodyPr>
          <a:lstStyle/>
          <a:p>
            <a:pPr marL="0" indent="0">
              <a:lnSpc>
                <a:spcPct val="170000"/>
              </a:lnSpc>
              <a:buNone/>
            </a:pPr>
            <a:r>
              <a:rPr lang="en-US" sz="3800" dirty="0" smtClean="0"/>
              <a:t>In both </a:t>
            </a:r>
            <a:r>
              <a:rPr lang="en-US" sz="3800" i="1" dirty="0" smtClean="0"/>
              <a:t>image-order</a:t>
            </a:r>
            <a:r>
              <a:rPr lang="en-US" sz="3800" dirty="0" smtClean="0"/>
              <a:t> or </a:t>
            </a:r>
            <a:r>
              <a:rPr lang="en-US" sz="3800" i="1" dirty="0" smtClean="0"/>
              <a:t>volume-order</a:t>
            </a:r>
            <a:r>
              <a:rPr lang="en-US" sz="3800" dirty="0" smtClean="0"/>
              <a:t> techniques, the </a:t>
            </a:r>
            <a:r>
              <a:rPr lang="en-US" sz="3800" u="sng" dirty="0" smtClean="0"/>
              <a:t>sampling density</a:t>
            </a:r>
            <a:r>
              <a:rPr lang="en-US" sz="3800" dirty="0" smtClean="0"/>
              <a:t> will have a strong effect on the final image.</a:t>
            </a:r>
          </a:p>
          <a:p>
            <a:endParaRPr lang="en-US" dirty="0"/>
          </a:p>
          <a:p>
            <a:endParaRPr lang="en-US" dirty="0" smtClean="0"/>
          </a:p>
          <a:p>
            <a:endParaRPr lang="en-US" dirty="0"/>
          </a:p>
          <a:p>
            <a:endParaRPr lang="en-US" dirty="0" smtClean="0"/>
          </a:p>
          <a:p>
            <a:endParaRPr lang="en-US" dirty="0"/>
          </a:p>
          <a:p>
            <a:endParaRPr lang="en-US" dirty="0"/>
          </a:p>
          <a:p>
            <a:pPr marL="0" indent="0">
              <a:buNone/>
            </a:pPr>
            <a:r>
              <a:rPr lang="en-US" sz="2900" dirty="0"/>
              <a:t>P.S. Images in the last 3 slides from the VTK Textbook.</a:t>
            </a:r>
          </a:p>
          <a:p>
            <a:endParaRPr lang="en-US" dirty="0" smtClean="0"/>
          </a:p>
        </p:txBody>
      </p:sp>
    </p:spTree>
    <p:extLst>
      <p:ext uri="{BB962C8B-B14F-4D97-AF65-F5344CB8AC3E}">
        <p14:creationId xmlns:p14="http://schemas.microsoft.com/office/powerpoint/2010/main" val="2883503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Transfer </a:t>
            </a:r>
            <a:r>
              <a:rPr lang="en-US" dirty="0" smtClean="0"/>
              <a:t>functions for color and opacities</a:t>
            </a:r>
            <a:endParaRPr lang="en-US" dirty="0"/>
          </a:p>
        </p:txBody>
      </p:sp>
      <p:sp>
        <p:nvSpPr>
          <p:cNvPr id="2" name="Content Placeholder 1"/>
          <p:cNvSpPr>
            <a:spLocks noGrp="1"/>
          </p:cNvSpPr>
          <p:nvPr>
            <p:ph sz="half" idx="1"/>
          </p:nvPr>
        </p:nvSpPr>
        <p:spPr>
          <a:xfrm>
            <a:off x="152400" y="2362200"/>
            <a:ext cx="6858000" cy="3865563"/>
          </a:xfrm>
        </p:spPr>
        <p:txBody>
          <a:bodyPr>
            <a:normAutofit/>
          </a:bodyPr>
          <a:lstStyle/>
          <a:p>
            <a:pPr marL="0" indent="0">
              <a:lnSpc>
                <a:spcPct val="120000"/>
              </a:lnSpc>
              <a:buNone/>
            </a:pPr>
            <a:r>
              <a:rPr lang="en-US" sz="2400" dirty="0" smtClean="0"/>
              <a:t>The final ingredient </a:t>
            </a:r>
            <a:r>
              <a:rPr lang="en-US" sz="2400" dirty="0" smtClean="0"/>
              <a:t>in setting up a Volume Rendering is </a:t>
            </a:r>
            <a:r>
              <a:rPr lang="en-US" sz="2400" dirty="0" smtClean="0"/>
              <a:t>a set of transfer functions to map scalar values to colors and </a:t>
            </a:r>
            <a:r>
              <a:rPr lang="en-US" sz="2400" dirty="0" smtClean="0"/>
              <a:t>opacities.</a:t>
            </a:r>
          </a:p>
          <a:p>
            <a:pPr marL="0" indent="0">
              <a:lnSpc>
                <a:spcPct val="120000"/>
              </a:lnSpc>
              <a:buNone/>
            </a:pPr>
            <a:endParaRPr lang="en-US" sz="2400" dirty="0"/>
          </a:p>
          <a:p>
            <a:pPr marL="0" indent="0">
              <a:lnSpc>
                <a:spcPct val="120000"/>
              </a:lnSpc>
              <a:buNone/>
            </a:pPr>
            <a:r>
              <a:rPr lang="en-US" sz="2400" dirty="0" smtClean="0"/>
              <a:t>The </a:t>
            </a:r>
            <a:r>
              <a:rPr lang="en-US" sz="2400" dirty="0" err="1" smtClean="0"/>
              <a:t>ParaView</a:t>
            </a:r>
            <a:r>
              <a:rPr lang="en-US" sz="2400" dirty="0" smtClean="0"/>
              <a:t> GUI lets us define a set of piecewise linear functions.</a:t>
            </a:r>
            <a:endParaRPr lang="en-US" sz="2400" dirty="0" smtClean="0"/>
          </a:p>
          <a:p>
            <a:pPr marL="0" indent="0">
              <a:buNone/>
            </a:pPr>
            <a:endParaRPr lang="en-US" sz="2600" dirty="0"/>
          </a:p>
          <a:p>
            <a:pPr marL="0" indent="0">
              <a:buNone/>
            </a:pPr>
            <a:endParaRPr lang="en-US" dirty="0" smtClean="0"/>
          </a:p>
          <a:p>
            <a:endParaRPr lang="en-US" dirty="0"/>
          </a:p>
          <a:p>
            <a:pPr marL="0" indent="0">
              <a:buNone/>
            </a:pPr>
            <a:endParaRPr lang="en-US" dirty="0" smtClean="0"/>
          </a:p>
          <a:p>
            <a:endParaRPr lang="en-US" dirty="0"/>
          </a:p>
          <a:p>
            <a:endParaRPr lang="en-US" dirty="0" smtClean="0"/>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6752" r="-9813"/>
          <a:stretch/>
        </p:blipFill>
        <p:spPr>
          <a:xfrm>
            <a:off x="7620000" y="228600"/>
            <a:ext cx="3657600" cy="6477000"/>
          </a:xfrm>
          <a:prstGeom prst="rect">
            <a:avLst/>
          </a:prstGeom>
        </p:spPr>
      </p:pic>
    </p:spTree>
    <p:extLst>
      <p:ext uri="{BB962C8B-B14F-4D97-AF65-F5344CB8AC3E}">
        <p14:creationId xmlns:p14="http://schemas.microsoft.com/office/powerpoint/2010/main" val="12680703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Volume Rendering Principles</a:t>
            </a:r>
            <a:endParaRPr lang="en-US" dirty="0"/>
          </a:p>
        </p:txBody>
      </p:sp>
      <p:sp>
        <p:nvSpPr>
          <p:cNvPr id="2" name="Content Placeholder 1"/>
          <p:cNvSpPr>
            <a:spLocks noGrp="1"/>
          </p:cNvSpPr>
          <p:nvPr>
            <p:ph sz="half" idx="1"/>
          </p:nvPr>
        </p:nvSpPr>
        <p:spPr>
          <a:xfrm>
            <a:off x="152400" y="2362200"/>
            <a:ext cx="6019800" cy="3865563"/>
          </a:xfrm>
        </p:spPr>
        <p:txBody>
          <a:bodyPr>
            <a:normAutofit fontScale="62500" lnSpcReduction="20000"/>
          </a:bodyPr>
          <a:lstStyle/>
          <a:p>
            <a:pPr marL="0" indent="0">
              <a:lnSpc>
                <a:spcPct val="120000"/>
              </a:lnSpc>
              <a:buNone/>
            </a:pPr>
            <a:r>
              <a:rPr lang="en-US" sz="3400" dirty="0" smtClean="0"/>
              <a:t>The final ingredient is a set of transfer functions to map scalar values to colors and opacities.</a:t>
            </a:r>
          </a:p>
          <a:p>
            <a:pPr marL="0" indent="0">
              <a:buNone/>
            </a:pPr>
            <a:endParaRPr lang="en-US" sz="2600" dirty="0"/>
          </a:p>
          <a:p>
            <a:pPr marL="0" indent="0">
              <a:buNone/>
            </a:pPr>
            <a:endParaRPr lang="en-US" dirty="0" smtClean="0"/>
          </a:p>
          <a:p>
            <a:endParaRPr lang="en-US" dirty="0"/>
          </a:p>
          <a:p>
            <a:pPr marL="0" indent="0">
              <a:buNone/>
            </a:pPr>
            <a:endParaRPr lang="en-US" dirty="0" smtClean="0"/>
          </a:p>
          <a:p>
            <a:endParaRPr lang="en-US" dirty="0"/>
          </a:p>
          <a:p>
            <a:endParaRPr lang="en-US" dirty="0" smtClean="0"/>
          </a:p>
          <a:p>
            <a:endParaRPr lang="en-US" dirty="0"/>
          </a:p>
          <a:p>
            <a:endParaRPr lang="en-US" dirty="0" smtClean="0"/>
          </a:p>
          <a:p>
            <a:pPr marL="0" indent="0">
              <a:buNone/>
            </a:pPr>
            <a:r>
              <a:rPr lang="en-US" sz="2300" dirty="0" smtClean="0"/>
              <a:t>P.S. Images in the last 4 slides from the VTK Textbook.</a:t>
            </a:r>
            <a:endParaRPr lang="en-US" sz="2300"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18863" y="2203406"/>
            <a:ext cx="6073137" cy="2597194"/>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66752" r="-9813"/>
          <a:stretch/>
        </p:blipFill>
        <p:spPr>
          <a:xfrm>
            <a:off x="8412480" y="228600"/>
            <a:ext cx="3657600" cy="6477000"/>
          </a:xfrm>
          <a:prstGeom prst="rect">
            <a:avLst/>
          </a:prstGeom>
        </p:spPr>
      </p:pic>
    </p:spTree>
    <p:extLst>
      <p:ext uri="{BB962C8B-B14F-4D97-AF65-F5344CB8AC3E}">
        <p14:creationId xmlns:p14="http://schemas.microsoft.com/office/powerpoint/2010/main" val="113200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 name="CustomShape 1"/>
          <p:cNvSpPr/>
          <p:nvPr/>
        </p:nvSpPr>
        <p:spPr>
          <a:xfrm>
            <a:off x="432868" y="46080"/>
            <a:ext cx="11323800" cy="86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600" b="1" spc="-1" dirty="0" smtClean="0">
                <a:solidFill>
                  <a:srgbClr val="404040"/>
                </a:solidFill>
                <a:latin typeface="Arial"/>
                <a:ea typeface="Noto Sans CJK SC Regular"/>
              </a:rPr>
              <a:t>Volume-rendering the temperature field</a:t>
            </a:r>
            <a:endParaRPr lang="en-US" sz="2600" spc="-1" dirty="0">
              <a:latin typeface="Arial"/>
            </a:endParaRPr>
          </a:p>
        </p:txBody>
      </p:sp>
      <p:pic>
        <p:nvPicPr>
          <p:cNvPr id="338" name="Picture 337"/>
          <p:cNvPicPr/>
          <p:nvPr/>
        </p:nvPicPr>
        <p:blipFill>
          <a:blip r:embed="rId3"/>
          <a:srcRect l="36832" r="38303"/>
          <a:stretch/>
        </p:blipFill>
        <p:spPr>
          <a:xfrm>
            <a:off x="915988" y="907560"/>
            <a:ext cx="2374920" cy="5388120"/>
          </a:xfrm>
          <a:prstGeom prst="rect">
            <a:avLst/>
          </a:prstGeom>
          <a:ln>
            <a:noFill/>
          </a:ln>
        </p:spPr>
      </p:pic>
      <p:pic>
        <p:nvPicPr>
          <p:cNvPr id="339" name="Picture 338"/>
          <p:cNvPicPr/>
          <p:nvPr/>
        </p:nvPicPr>
        <p:blipFill rotWithShape="1">
          <a:blip r:embed="rId4"/>
          <a:srcRect l="17982" t="13867" r="-17982" b="2779"/>
          <a:stretch/>
        </p:blipFill>
        <p:spPr>
          <a:xfrm>
            <a:off x="4267200" y="1188720"/>
            <a:ext cx="9551492" cy="5486400"/>
          </a:xfrm>
          <a:prstGeom prst="rect">
            <a:avLst/>
          </a:prstGeom>
          <a:ln>
            <a:noFill/>
          </a:ln>
        </p:spPr>
      </p:pic>
    </p:spTree>
    <p:extLst>
      <p:ext uri="{BB962C8B-B14F-4D97-AF65-F5344CB8AC3E}">
        <p14:creationId xmlns:p14="http://schemas.microsoft.com/office/powerpoint/2010/main" val="2584628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 the </a:t>
            </a:r>
            <a:r>
              <a:rPr lang="en-US" dirty="0" err="1" smtClean="0"/>
              <a:t>colormap</a:t>
            </a:r>
            <a:endParaRPr lang="en-US" dirty="0"/>
          </a:p>
        </p:txBody>
      </p:sp>
      <p:sp>
        <p:nvSpPr>
          <p:cNvPr id="3" name="Text Placeholder 2"/>
          <p:cNvSpPr>
            <a:spLocks noGrp="1"/>
          </p:cNvSpPr>
          <p:nvPr>
            <p:ph type="body"/>
          </p:nvPr>
        </p:nvSpPr>
        <p:spPr>
          <a:xfrm>
            <a:off x="942302" y="-141816"/>
            <a:ext cx="9982521" cy="3977280"/>
          </a:xfrm>
        </p:spPr>
        <p:txBody>
          <a:bodyPr/>
          <a:lstStyle/>
          <a:p>
            <a:r>
              <a:rPr lang="en-US" b="0" dirty="0" smtClean="0"/>
              <a:t>Hot or cold </a:t>
            </a:r>
            <a:r>
              <a:rPr lang="en-US" b="0" dirty="0" smtClean="0"/>
              <a:t>fluids are rendered </a:t>
            </a:r>
            <a:r>
              <a:rPr lang="en-US" b="0" dirty="0" smtClean="0"/>
              <a:t>with a tent-like function</a:t>
            </a:r>
            <a:endParaRPr lang="en-US" b="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1" y="2275248"/>
            <a:ext cx="5921597" cy="45079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2286000"/>
            <a:ext cx="5857363" cy="4466420"/>
          </a:xfrm>
          <a:prstGeom prst="rect">
            <a:avLst/>
          </a:prstGeom>
        </p:spPr>
      </p:pic>
      <p:sp>
        <p:nvSpPr>
          <p:cNvPr id="4" name="Oval 3"/>
          <p:cNvSpPr/>
          <p:nvPr/>
        </p:nvSpPr>
        <p:spPr>
          <a:xfrm>
            <a:off x="10363200" y="2438400"/>
            <a:ext cx="1275325" cy="9144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287275" y="2514600"/>
            <a:ext cx="1275325" cy="9144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407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a:t>
            </a:r>
            <a:r>
              <a:rPr lang="en-US" dirty="0" err="1" smtClean="0"/>
              <a:t>ParaView’s</a:t>
            </a:r>
            <a:r>
              <a:rPr lang="en-US" dirty="0" smtClean="0"/>
              <a:t> </a:t>
            </a:r>
            <a:r>
              <a:rPr lang="en-US" dirty="0" smtClean="0"/>
              <a:t>Scalar Opacity Unit Distance</a:t>
            </a:r>
            <a:endParaRPr lang="en-US" dirty="0"/>
          </a:p>
        </p:txBody>
      </p:sp>
      <p:sp>
        <p:nvSpPr>
          <p:cNvPr id="3" name="Text Placeholder 2"/>
          <p:cNvSpPr>
            <a:spLocks noGrp="1"/>
          </p:cNvSpPr>
          <p:nvPr>
            <p:ph type="body"/>
          </p:nvPr>
        </p:nvSpPr>
        <p:spPr>
          <a:xfrm>
            <a:off x="609278" y="1604520"/>
            <a:ext cx="5791521" cy="3977280"/>
          </a:xfrm>
        </p:spPr>
        <p:txBody>
          <a:bodyPr>
            <a:noAutofit/>
          </a:bodyPr>
          <a:lstStyle/>
          <a:p>
            <a:r>
              <a:rPr lang="en-US" sz="2400" b="0" dirty="0" smtClean="0"/>
              <a:t>Colors are sampled along the viewing rays and accumulated (composited) as a function of transparency. We want a high </a:t>
            </a:r>
            <a:r>
              <a:rPr lang="en-US" sz="2400" b="0" dirty="0" err="1" smtClean="0"/>
              <a:t>constrast</a:t>
            </a:r>
            <a:r>
              <a:rPr lang="en-US" sz="2400" b="0" dirty="0" smtClean="0"/>
              <a:t> image…</a:t>
            </a:r>
          </a:p>
          <a:p>
            <a:endParaRPr lang="en-US" sz="2400" b="0" dirty="0" smtClean="0"/>
          </a:p>
          <a:p>
            <a:r>
              <a:rPr lang="en-US" sz="2400" b="0" dirty="0" smtClean="0"/>
              <a:t>But avoiding saturation.</a:t>
            </a:r>
          </a:p>
          <a:p>
            <a:endParaRPr lang="en-US" sz="2400" b="0" dirty="0"/>
          </a:p>
          <a:p>
            <a:r>
              <a:rPr lang="en-US" sz="2400" b="0" dirty="0" smtClean="0"/>
              <a:t>The effect of the </a:t>
            </a:r>
            <a:r>
              <a:rPr lang="en-US" sz="2400" b="0" i="1" dirty="0" smtClean="0"/>
              <a:t>Scalar Opacity Unit Distance</a:t>
            </a:r>
            <a:r>
              <a:rPr lang="en-US" sz="2400" b="0" dirty="0" smtClean="0"/>
              <a:t> depends obviously on the scale of the Opacity values in the transfer functions defined earlier.</a:t>
            </a:r>
          </a:p>
        </p:txBody>
      </p:sp>
      <p:pic>
        <p:nvPicPr>
          <p:cNvPr id="5" name="UnitDista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10400" y="1295400"/>
            <a:ext cx="4953000" cy="4953000"/>
          </a:xfrm>
          <a:prstGeom prst="rect">
            <a:avLst/>
          </a:prstGeom>
        </p:spPr>
      </p:pic>
    </p:spTree>
    <p:extLst>
      <p:ext uri="{BB962C8B-B14F-4D97-AF65-F5344CB8AC3E}">
        <p14:creationId xmlns:p14="http://schemas.microsoft.com/office/powerpoint/2010/main" val="178020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half" idx="1"/>
          </p:nvPr>
        </p:nvSpPr>
        <p:spPr>
          <a:xfrm>
            <a:off x="635000" y="5284789"/>
            <a:ext cx="10922000" cy="1122363"/>
          </a:xfrm>
        </p:spPr>
        <p:txBody>
          <a:bodyPr>
            <a:normAutofit/>
          </a:bodyPr>
          <a:lstStyle/>
          <a:p>
            <a:pPr marL="0" indent="0">
              <a:buNone/>
            </a:pPr>
            <a:r>
              <a:rPr lang="en-US" sz="2400" dirty="0" smtClean="0"/>
              <a:t>For our timing benchmarks, movie </a:t>
            </a:r>
            <a:r>
              <a:rPr lang="en-US" sz="2400" dirty="0" smtClean="0"/>
              <a:t>production was emphasized</a:t>
            </a:r>
            <a:r>
              <a:rPr lang="en-US" sz="2400" dirty="0" smtClean="0"/>
              <a:t>. I/O costs were not measured.</a:t>
            </a:r>
            <a:endParaRPr lang="en-US" sz="2400" dirty="0" smtClean="0"/>
          </a:p>
        </p:txBody>
      </p:sp>
      <p:sp>
        <p:nvSpPr>
          <p:cNvPr id="3" name="Text Placeholder 2"/>
          <p:cNvSpPr>
            <a:spLocks noGrp="1"/>
          </p:cNvSpPr>
          <p:nvPr>
            <p:ph sz="half" idx="2"/>
          </p:nvPr>
        </p:nvSpPr>
        <p:spPr>
          <a:xfrm>
            <a:off x="762001" y="1087439"/>
            <a:ext cx="10998200" cy="4017962"/>
          </a:xfrm>
        </p:spPr>
        <p:txBody>
          <a:bodyPr>
            <a:normAutofit lnSpcReduction="10000"/>
          </a:bodyPr>
          <a:lstStyle/>
          <a:p>
            <a:r>
              <a:rPr lang="en-US" sz="2400" dirty="0" err="1" smtClean="0"/>
              <a:t>Colormap</a:t>
            </a:r>
            <a:r>
              <a:rPr lang="en-US" sz="2400" dirty="0" smtClean="0"/>
              <a:t> and opacity transfer function editing should be:</a:t>
            </a:r>
          </a:p>
          <a:p>
            <a:pPr lvl="1"/>
            <a:r>
              <a:rPr lang="en-US" sz="2400" dirty="0"/>
              <a:t>I</a:t>
            </a:r>
            <a:r>
              <a:rPr lang="en-US" sz="2400" dirty="0" smtClean="0"/>
              <a:t>mmediate</a:t>
            </a:r>
          </a:p>
          <a:p>
            <a:pPr lvl="1"/>
            <a:r>
              <a:rPr lang="en-US" sz="2400" dirty="0" smtClean="0"/>
              <a:t>Reproducible</a:t>
            </a:r>
          </a:p>
          <a:p>
            <a:pPr lvl="1"/>
            <a:endParaRPr lang="en-US" sz="2400" dirty="0" smtClean="0"/>
          </a:p>
          <a:p>
            <a:r>
              <a:rPr lang="en-US" sz="2600" dirty="0" smtClean="0"/>
              <a:t>Changing the Sampling Unit Distance should be immediate</a:t>
            </a:r>
            <a:endParaRPr lang="en-US" sz="2600" dirty="0" smtClean="0"/>
          </a:p>
          <a:p>
            <a:pPr lvl="1"/>
            <a:endParaRPr lang="en-US" sz="2400" dirty="0"/>
          </a:p>
          <a:p>
            <a:r>
              <a:rPr lang="en-US" sz="2400" dirty="0" smtClean="0"/>
              <a:t>Interactive navigation within the volume should be interactive</a:t>
            </a:r>
          </a:p>
          <a:p>
            <a:pPr lvl="1"/>
            <a:r>
              <a:rPr lang="en-US" sz="2400" dirty="0" smtClean="0"/>
              <a:t>Reduced resolution rendering (LOD)</a:t>
            </a:r>
          </a:p>
          <a:p>
            <a:pPr lvl="1"/>
            <a:r>
              <a:rPr lang="en-US" sz="2400" dirty="0" smtClean="0"/>
              <a:t>Cropping</a:t>
            </a:r>
          </a:p>
          <a:p>
            <a:pPr lvl="1"/>
            <a:r>
              <a:rPr lang="en-US" sz="2400" dirty="0" smtClean="0"/>
              <a:t>Progressive rendering</a:t>
            </a:r>
            <a:endParaRPr lang="en-US" sz="2400" dirty="0" smtClean="0"/>
          </a:p>
        </p:txBody>
      </p:sp>
      <p:sp>
        <p:nvSpPr>
          <p:cNvPr id="2" name="Title 1"/>
          <p:cNvSpPr>
            <a:spLocks noGrp="1"/>
          </p:cNvSpPr>
          <p:nvPr>
            <p:ph type="title"/>
          </p:nvPr>
        </p:nvSpPr>
        <p:spPr/>
        <p:txBody>
          <a:bodyPr/>
          <a:lstStyle/>
          <a:p>
            <a:r>
              <a:rPr lang="en-US" dirty="0" smtClean="0"/>
              <a:t>Requirements for a </a:t>
            </a:r>
            <a:r>
              <a:rPr lang="en-US" dirty="0" smtClean="0"/>
              <a:t>fast and </a:t>
            </a:r>
            <a:r>
              <a:rPr lang="en-US" dirty="0" smtClean="0"/>
              <a:t>effective user experience</a:t>
            </a:r>
            <a:endParaRPr lang="en-US" dirty="0"/>
          </a:p>
        </p:txBody>
      </p:sp>
    </p:spTree>
    <p:extLst>
      <p:ext uri="{BB962C8B-B14F-4D97-AF65-F5344CB8AC3E}">
        <p14:creationId xmlns:p14="http://schemas.microsoft.com/office/powerpoint/2010/main" val="25436397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Convection animated</a:t>
            </a:r>
            <a:endParaRPr lang="en-US" dirty="0"/>
          </a:p>
        </p:txBody>
      </p:sp>
      <p:sp>
        <p:nvSpPr>
          <p:cNvPr id="3" name="Text Placeholder 2"/>
          <p:cNvSpPr>
            <a:spLocks noGrp="1"/>
          </p:cNvSpPr>
          <p:nvPr>
            <p:ph idx="1"/>
          </p:nvPr>
        </p:nvSpPr>
        <p:spPr/>
        <p:txBody>
          <a:bodyPr/>
          <a:lstStyle/>
          <a:p>
            <a:r>
              <a:rPr lang="en-US" dirty="0" smtClean="0"/>
              <a:t>Show the movie</a:t>
            </a:r>
            <a:endParaRPr lang="en-US" dirty="0"/>
          </a:p>
        </p:txBody>
      </p:sp>
    </p:spTree>
    <p:extLst>
      <p:ext uri="{BB962C8B-B14F-4D97-AF65-F5344CB8AC3E}">
        <p14:creationId xmlns:p14="http://schemas.microsoft.com/office/powerpoint/2010/main" val="4278407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Volume Rendering implementations were evaluated</a:t>
            </a:r>
            <a:endParaRPr lang="en-US" dirty="0"/>
          </a:p>
        </p:txBody>
      </p:sp>
      <p:sp>
        <p:nvSpPr>
          <p:cNvPr id="3" name="Text Placeholder 2"/>
          <p:cNvSpPr>
            <a:spLocks noGrp="1"/>
          </p:cNvSpPr>
          <p:nvPr>
            <p:ph idx="1"/>
          </p:nvPr>
        </p:nvSpPr>
        <p:spPr/>
        <p:txBody>
          <a:bodyPr>
            <a:normAutofit/>
          </a:bodyPr>
          <a:lstStyle/>
          <a:p>
            <a:pPr marL="0" indent="0">
              <a:buNone/>
            </a:pPr>
            <a:r>
              <a:rPr lang="en-US" b="1" dirty="0" smtClean="0">
                <a:solidFill>
                  <a:srgbClr val="0070C0"/>
                </a:solidFill>
              </a:rPr>
              <a:t>First Option:</a:t>
            </a:r>
          </a:p>
          <a:p>
            <a:endParaRPr lang="en-US" dirty="0"/>
          </a:p>
          <a:p>
            <a:pPr marL="0" indent="0">
              <a:buNone/>
            </a:pPr>
            <a:r>
              <a:rPr lang="en-US" dirty="0" err="1" smtClean="0"/>
              <a:t>ParaView’s</a:t>
            </a:r>
            <a:r>
              <a:rPr lang="en-US" dirty="0" smtClean="0"/>
              <a:t> native support with GPU-based ray-casting</a:t>
            </a:r>
          </a:p>
          <a:p>
            <a:endParaRPr lang="en-US" dirty="0" smtClean="0"/>
          </a:p>
          <a:p>
            <a:r>
              <a:rPr lang="en-US" dirty="0" smtClean="0"/>
              <a:t>VTK’s </a:t>
            </a:r>
            <a:r>
              <a:rPr lang="en-US" dirty="0" err="1" smtClean="0"/>
              <a:t>SmartVolumeMapper</a:t>
            </a:r>
            <a:r>
              <a:rPr lang="en-US" dirty="0" smtClean="0"/>
              <a:t> will detect what hardware is available and will:</a:t>
            </a:r>
          </a:p>
          <a:p>
            <a:pPr lvl="1"/>
            <a:r>
              <a:rPr lang="en-US" dirty="0" smtClean="0"/>
              <a:t>Do GPU ray casting if supported, or</a:t>
            </a:r>
          </a:p>
          <a:p>
            <a:pPr lvl="1"/>
            <a:r>
              <a:rPr lang="en-US" dirty="0" smtClean="0"/>
              <a:t>Use a </a:t>
            </a:r>
            <a:r>
              <a:rPr lang="en-US" dirty="0" err="1" smtClean="0"/>
              <a:t>FixPointRayCastMapper</a:t>
            </a:r>
            <a:r>
              <a:rPr lang="en-US" dirty="0" smtClean="0"/>
              <a:t> (Threaded, software mapper)</a:t>
            </a:r>
          </a:p>
          <a:p>
            <a:pPr lvl="1"/>
            <a:endParaRPr lang="en-US" dirty="0"/>
          </a:p>
          <a:p>
            <a:r>
              <a:rPr lang="en-US" dirty="0" smtClean="0"/>
              <a:t>We opted for GPU ray casting in all our tests</a:t>
            </a:r>
          </a:p>
        </p:txBody>
      </p:sp>
    </p:spTree>
    <p:extLst>
      <p:ext uri="{BB962C8B-B14F-4D97-AF65-F5344CB8AC3E}">
        <p14:creationId xmlns:p14="http://schemas.microsoft.com/office/powerpoint/2010/main" val="4134782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Volume Rendering implementations were evaluated</a:t>
            </a:r>
            <a:endParaRPr lang="en-US" dirty="0"/>
          </a:p>
        </p:txBody>
      </p:sp>
      <p:sp>
        <p:nvSpPr>
          <p:cNvPr id="3" name="Text Placeholder 2"/>
          <p:cNvSpPr>
            <a:spLocks noGrp="1"/>
          </p:cNvSpPr>
          <p:nvPr>
            <p:ph idx="1"/>
          </p:nvPr>
        </p:nvSpPr>
        <p:spPr/>
        <p:txBody>
          <a:bodyPr>
            <a:normAutofit/>
          </a:bodyPr>
          <a:lstStyle/>
          <a:p>
            <a:pPr marL="0" indent="0">
              <a:buNone/>
            </a:pPr>
            <a:r>
              <a:rPr lang="en-US" b="1" dirty="0" smtClean="0">
                <a:solidFill>
                  <a:srgbClr val="0070C0"/>
                </a:solidFill>
              </a:rPr>
              <a:t>Second </a:t>
            </a:r>
            <a:r>
              <a:rPr lang="en-US" b="1" dirty="0">
                <a:solidFill>
                  <a:srgbClr val="0070C0"/>
                </a:solidFill>
              </a:rPr>
              <a:t>Option:</a:t>
            </a:r>
          </a:p>
          <a:p>
            <a:endParaRPr lang="en-US" dirty="0" smtClean="0"/>
          </a:p>
          <a:p>
            <a:pPr marL="0" indent="0">
              <a:buNone/>
            </a:pPr>
            <a:r>
              <a:rPr lang="en-US" dirty="0" smtClean="0"/>
              <a:t>NVIDIA </a:t>
            </a:r>
            <a:r>
              <a:rPr lang="en-US" dirty="0" err="1" smtClean="0"/>
              <a:t>IndeX</a:t>
            </a:r>
            <a:r>
              <a:rPr lang="en-US" dirty="0" smtClean="0"/>
              <a:t> library (GPU-based </a:t>
            </a:r>
            <a:r>
              <a:rPr lang="en-US" dirty="0" smtClean="0">
                <a:sym typeface="Wingdings" panose="05000000000000000000" pitchFamily="2" charset="2"/>
              </a:rPr>
              <a:t>)</a:t>
            </a:r>
          </a:p>
          <a:p>
            <a:pPr marL="0" indent="0">
              <a:buNone/>
            </a:pPr>
            <a:endParaRPr lang="en-US" dirty="0" smtClean="0">
              <a:sym typeface="Wingdings" panose="05000000000000000000" pitchFamily="2" charset="2"/>
            </a:endParaRPr>
          </a:p>
          <a:p>
            <a:r>
              <a:rPr lang="en-US" dirty="0" smtClean="0">
                <a:sym typeface="Wingdings" panose="05000000000000000000" pitchFamily="2" charset="2"/>
              </a:rPr>
              <a:t>Uses CUDA, </a:t>
            </a:r>
            <a:r>
              <a:rPr lang="en-US" dirty="0" err="1" smtClean="0">
                <a:sym typeface="Wingdings" panose="05000000000000000000" pitchFamily="2" charset="2"/>
              </a:rPr>
              <a:t>NVLink</a:t>
            </a:r>
            <a:r>
              <a:rPr lang="en-US" dirty="0" smtClean="0">
                <a:sym typeface="Wingdings" panose="05000000000000000000" pitchFamily="2" charset="2"/>
              </a:rPr>
              <a:t>, </a:t>
            </a:r>
            <a:r>
              <a:rPr lang="en-US" dirty="0" err="1" smtClean="0">
                <a:sym typeface="Wingdings" panose="05000000000000000000" pitchFamily="2" charset="2"/>
              </a:rPr>
              <a:t>OptiX</a:t>
            </a:r>
            <a:r>
              <a:rPr lang="en-US" dirty="0" smtClean="0">
                <a:sym typeface="Wingdings" panose="05000000000000000000" pitchFamily="2" charset="2"/>
              </a:rPr>
              <a:t> to get the best of the GPU</a:t>
            </a:r>
          </a:p>
          <a:p>
            <a:r>
              <a:rPr lang="en-US" dirty="0">
                <a:hlinkClick r:id="rId2"/>
              </a:rPr>
              <a:t>https://developer.nvidia.com/index</a:t>
            </a:r>
            <a:endParaRPr lang="en-US" dirty="0"/>
          </a:p>
        </p:txBody>
      </p:sp>
    </p:spTree>
    <p:extLst>
      <p:ext uri="{BB962C8B-B14F-4D97-AF65-F5344CB8AC3E}">
        <p14:creationId xmlns:p14="http://schemas.microsoft.com/office/powerpoint/2010/main" val="3456187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432868" y="46080"/>
            <a:ext cx="11323800" cy="860040"/>
          </a:xfrm>
          <a:prstGeom prst="rect">
            <a:avLst/>
          </a:prstGeom>
          <a:noFill/>
          <a:ln>
            <a:noFill/>
          </a:ln>
        </p:spPr>
        <p:style>
          <a:lnRef idx="0">
            <a:scrgbClr r="0" g="0" b="0"/>
          </a:lnRef>
          <a:fillRef idx="0">
            <a:scrgbClr r="0" g="0" b="0"/>
          </a:fillRef>
          <a:effectRef idx="0">
            <a:scrgbClr r="0" g="0" b="0"/>
          </a:effectRef>
          <a:fontRef idx="minor"/>
        </p:style>
        <p:txBody>
          <a:bodyPr lIns="0" tIns="0" rIns="0" bIns="72000" anchor="b"/>
          <a:lstStyle/>
          <a:p>
            <a:pPr>
              <a:lnSpc>
                <a:spcPct val="100000"/>
              </a:lnSpc>
            </a:pPr>
            <a:r>
              <a:rPr lang="en-US" sz="2600" b="1" spc="-1" dirty="0">
                <a:solidFill>
                  <a:srgbClr val="404040"/>
                </a:solidFill>
                <a:latin typeface="Arial"/>
                <a:ea typeface="DejaVu Sans"/>
              </a:rPr>
              <a:t>Outline</a:t>
            </a:r>
            <a:endParaRPr lang="en-US" sz="2600" spc="-1" dirty="0">
              <a:latin typeface="Arial"/>
            </a:endParaRPr>
          </a:p>
        </p:txBody>
      </p:sp>
      <p:sp>
        <p:nvSpPr>
          <p:cNvPr id="264" name="CustomShape 2"/>
          <p:cNvSpPr/>
          <p:nvPr/>
        </p:nvSpPr>
        <p:spPr>
          <a:xfrm>
            <a:off x="432868" y="1087560"/>
            <a:ext cx="11323800" cy="5138640"/>
          </a:xfrm>
          <a:prstGeom prst="rect">
            <a:avLst/>
          </a:prstGeom>
          <a:noFill/>
          <a:ln>
            <a:noFill/>
          </a:ln>
        </p:spPr>
        <p:style>
          <a:lnRef idx="0">
            <a:scrgbClr r="0" g="0" b="0"/>
          </a:lnRef>
          <a:fillRef idx="0">
            <a:scrgbClr r="0" g="0" b="0"/>
          </a:fillRef>
          <a:effectRef idx="0">
            <a:scrgbClr r="0" g="0" b="0"/>
          </a:effectRef>
          <a:fontRef idx="minor"/>
        </p:style>
        <p:txBody>
          <a:bodyPr lIns="0" tIns="57600" rIns="0" bIns="45000"/>
          <a:lstStyle/>
          <a:p>
            <a:pPr marL="343080" indent="-341280">
              <a:spcBef>
                <a:spcPts val="479"/>
              </a:spcBef>
              <a:spcAft>
                <a:spcPts val="601"/>
              </a:spcAft>
              <a:buClr>
                <a:srgbClr val="A60B16"/>
              </a:buClr>
              <a:buFont typeface="Wingdings" charset="2"/>
              <a:buChar char=""/>
            </a:pPr>
            <a:r>
              <a:rPr lang="en-US" sz="2400" spc="-1" dirty="0">
                <a:solidFill>
                  <a:srgbClr val="000000"/>
                </a:solidFill>
                <a:latin typeface="Arial"/>
                <a:ea typeface="DejaVu Sans"/>
              </a:rPr>
              <a:t>Thermal </a:t>
            </a:r>
            <a:r>
              <a:rPr lang="en-US" sz="2400" spc="-1" dirty="0" smtClean="0">
                <a:solidFill>
                  <a:srgbClr val="000000"/>
                </a:solidFill>
                <a:latin typeface="Arial"/>
                <a:ea typeface="DejaVu Sans"/>
              </a:rPr>
              <a:t>convection around us</a:t>
            </a:r>
          </a:p>
          <a:p>
            <a:pPr marL="343080" indent="-341280">
              <a:spcBef>
                <a:spcPts val="479"/>
              </a:spcBef>
              <a:spcAft>
                <a:spcPts val="601"/>
              </a:spcAft>
              <a:buClr>
                <a:srgbClr val="A60B16"/>
              </a:buClr>
              <a:buFont typeface="Wingdings" charset="2"/>
              <a:buChar char=""/>
            </a:pPr>
            <a:r>
              <a:rPr lang="en-US" sz="2400" spc="-1" dirty="0" smtClean="0">
                <a:solidFill>
                  <a:srgbClr val="000000"/>
                </a:solidFill>
                <a:latin typeface="Arial"/>
                <a:ea typeface="DejaVu Sans"/>
              </a:rPr>
              <a:t>Volume Rendering Principles</a:t>
            </a:r>
          </a:p>
          <a:p>
            <a:pPr marL="343080" indent="-341280">
              <a:spcBef>
                <a:spcPts val="479"/>
              </a:spcBef>
              <a:spcAft>
                <a:spcPts val="601"/>
              </a:spcAft>
              <a:buClr>
                <a:srgbClr val="A60B16"/>
              </a:buClr>
              <a:buFont typeface="Wingdings" charset="2"/>
              <a:buChar char=""/>
            </a:pPr>
            <a:r>
              <a:rPr lang="en-US" sz="2400" spc="-1" dirty="0" smtClean="0">
                <a:solidFill>
                  <a:srgbClr val="000000"/>
                </a:solidFill>
                <a:latin typeface="Arial"/>
                <a:ea typeface="DejaVu Sans"/>
              </a:rPr>
              <a:t>Volume Rendering of Thermal Convection: </a:t>
            </a:r>
            <a:r>
              <a:rPr lang="en-US" sz="2400" spc="-1" dirty="0">
                <a:solidFill>
                  <a:srgbClr val="000000"/>
                </a:solidFill>
                <a:latin typeface="Arial"/>
                <a:ea typeface="DejaVu Sans"/>
              </a:rPr>
              <a:t>T</a:t>
            </a:r>
            <a:r>
              <a:rPr lang="en-US" sz="2400" spc="-1" dirty="0" smtClean="0">
                <a:solidFill>
                  <a:srgbClr val="000000"/>
                </a:solidFill>
                <a:latin typeface="Arial"/>
                <a:ea typeface="DejaVu Sans"/>
              </a:rPr>
              <a:t>he movie</a:t>
            </a:r>
            <a:endParaRPr lang="en-US" sz="2400" spc="-1" dirty="0">
              <a:solidFill>
                <a:srgbClr val="000000"/>
              </a:solidFill>
              <a:latin typeface="Arial"/>
              <a:ea typeface="DejaVu Sans"/>
            </a:endParaRPr>
          </a:p>
          <a:p>
            <a:pPr marL="343080" indent="-341280">
              <a:spcBef>
                <a:spcPts val="479"/>
              </a:spcBef>
              <a:spcAft>
                <a:spcPts val="601"/>
              </a:spcAft>
              <a:buClr>
                <a:srgbClr val="A60B16"/>
              </a:buClr>
              <a:buFont typeface="Wingdings" charset="2"/>
              <a:buChar char=""/>
            </a:pPr>
            <a:r>
              <a:rPr lang="en-US" sz="2400" spc="-1" dirty="0" smtClean="0">
                <a:solidFill>
                  <a:srgbClr val="000000"/>
                </a:solidFill>
                <a:ea typeface="DejaVu Sans"/>
              </a:rPr>
              <a:t>Presentation of </a:t>
            </a:r>
            <a:r>
              <a:rPr lang="en-US" sz="2400" spc="-1" dirty="0" smtClean="0">
                <a:solidFill>
                  <a:srgbClr val="000000"/>
                </a:solidFill>
                <a:ea typeface="DejaVu Sans"/>
              </a:rPr>
              <a:t>three Volume Rendering implementations tested</a:t>
            </a:r>
          </a:p>
          <a:p>
            <a:pPr marL="343080" indent="-341280">
              <a:spcBef>
                <a:spcPts val="479"/>
              </a:spcBef>
              <a:spcAft>
                <a:spcPts val="601"/>
              </a:spcAft>
              <a:buClr>
                <a:srgbClr val="A60B16"/>
              </a:buClr>
              <a:buFont typeface="Wingdings" charset="2"/>
              <a:buChar char=""/>
            </a:pPr>
            <a:r>
              <a:rPr lang="en-US" sz="2400" spc="-1" dirty="0" smtClean="0">
                <a:solidFill>
                  <a:srgbClr val="000000"/>
                </a:solidFill>
                <a:latin typeface="Arial"/>
                <a:ea typeface="DejaVu Sans"/>
              </a:rPr>
              <a:t>Benchmark and Evaluation</a:t>
            </a:r>
          </a:p>
          <a:p>
            <a:pPr marL="343080" indent="-341280">
              <a:spcBef>
                <a:spcPts val="479"/>
              </a:spcBef>
              <a:spcAft>
                <a:spcPts val="601"/>
              </a:spcAft>
              <a:buClr>
                <a:srgbClr val="A60B16"/>
              </a:buClr>
              <a:buFont typeface="Wingdings" charset="2"/>
              <a:buChar char=""/>
            </a:pPr>
            <a:r>
              <a:rPr lang="en-US" sz="2400" spc="-1" dirty="0" smtClean="0">
                <a:solidFill>
                  <a:srgbClr val="000000"/>
                </a:solidFill>
                <a:latin typeface="Arial"/>
                <a:ea typeface="DejaVu Sans"/>
              </a:rPr>
              <a:t>Conclusion</a:t>
            </a:r>
            <a:endParaRPr lang="en-US" sz="2400" spc="-1" dirty="0">
              <a:solidFill>
                <a:srgbClr val="000000"/>
              </a:solidFill>
              <a:latin typeface="Arial"/>
              <a:ea typeface="DejaVu Sans"/>
            </a:endParaRPr>
          </a:p>
        </p:txBody>
      </p:sp>
    </p:spTree>
    <p:extLst>
      <p:ext uri="{BB962C8B-B14F-4D97-AF65-F5344CB8AC3E}">
        <p14:creationId xmlns:p14="http://schemas.microsoft.com/office/powerpoint/2010/main" val="344029549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Volume Rendering implementations were evaluated</a:t>
            </a:r>
            <a:endParaRPr lang="en-US" dirty="0"/>
          </a:p>
        </p:txBody>
      </p:sp>
      <p:sp>
        <p:nvSpPr>
          <p:cNvPr id="3" name="Text Placeholder 2"/>
          <p:cNvSpPr>
            <a:spLocks noGrp="1"/>
          </p:cNvSpPr>
          <p:nvPr>
            <p:ph idx="1"/>
          </p:nvPr>
        </p:nvSpPr>
        <p:spPr/>
        <p:txBody>
          <a:bodyPr>
            <a:normAutofit/>
          </a:bodyPr>
          <a:lstStyle/>
          <a:p>
            <a:pPr marL="0" indent="0">
              <a:buNone/>
            </a:pPr>
            <a:r>
              <a:rPr lang="en-US" b="1" dirty="0" smtClean="0">
                <a:solidFill>
                  <a:srgbClr val="0070C0"/>
                </a:solidFill>
              </a:rPr>
              <a:t>Third </a:t>
            </a:r>
            <a:r>
              <a:rPr lang="en-US" b="1" dirty="0" smtClean="0">
                <a:solidFill>
                  <a:srgbClr val="0070C0"/>
                </a:solidFill>
              </a:rPr>
              <a:t>Option</a:t>
            </a:r>
            <a:r>
              <a:rPr lang="en-US" b="1" dirty="0">
                <a:solidFill>
                  <a:srgbClr val="0070C0"/>
                </a:solidFill>
              </a:rPr>
              <a:t>:</a:t>
            </a:r>
            <a:endParaRPr lang="en-US" b="1" dirty="0" smtClean="0">
              <a:solidFill>
                <a:srgbClr val="0070C0"/>
              </a:solidFill>
            </a:endParaRPr>
          </a:p>
          <a:p>
            <a:pPr marL="0" indent="0">
              <a:buNone/>
            </a:pPr>
            <a:endParaRPr lang="en-US" b="1" dirty="0"/>
          </a:p>
          <a:p>
            <a:pPr marL="0" indent="0">
              <a:buNone/>
            </a:pPr>
            <a:r>
              <a:rPr lang="en-US" dirty="0" smtClean="0"/>
              <a:t>Intel </a:t>
            </a:r>
            <a:r>
              <a:rPr lang="en-US" dirty="0" err="1" smtClean="0"/>
              <a:t>OSPRay</a:t>
            </a:r>
            <a:r>
              <a:rPr lang="en-US" dirty="0" smtClean="0"/>
              <a:t> library (fully multi-threaded on the CPU)</a:t>
            </a:r>
          </a:p>
          <a:p>
            <a:pPr marL="0" indent="0">
              <a:buNone/>
            </a:pPr>
            <a:endParaRPr lang="en-US" dirty="0" smtClean="0"/>
          </a:p>
          <a:p>
            <a:r>
              <a:rPr lang="en-US" dirty="0" smtClean="0"/>
              <a:t>A CPU rendering lib with advanced shading effects such as AO, shadows and transparency.</a:t>
            </a:r>
          </a:p>
          <a:p>
            <a:r>
              <a:rPr lang="en-US" dirty="0" err="1"/>
              <a:t>OSPRay</a:t>
            </a:r>
            <a:r>
              <a:rPr lang="en-US" dirty="0"/>
              <a:t> internally builds on top of </a:t>
            </a:r>
            <a:r>
              <a:rPr lang="en-US" dirty="0" err="1"/>
              <a:t>Embree</a:t>
            </a:r>
            <a:r>
              <a:rPr lang="en-US" dirty="0"/>
              <a:t> and ISPC (Intel® SPMD Program Compiler), and fully utilizes modern instruction sets like Intel® SSE4, AVX, AVX2, and AVX-512 to achieve high rendering </a:t>
            </a:r>
            <a:r>
              <a:rPr lang="en-US" dirty="0" smtClean="0"/>
              <a:t>performance.</a:t>
            </a:r>
            <a:endParaRPr lang="en-US" dirty="0"/>
          </a:p>
          <a:p>
            <a:endParaRPr lang="en-US" dirty="0"/>
          </a:p>
        </p:txBody>
      </p:sp>
    </p:spTree>
    <p:extLst>
      <p:ext uri="{BB962C8B-B14F-4D97-AF65-F5344CB8AC3E}">
        <p14:creationId xmlns:p14="http://schemas.microsoft.com/office/powerpoint/2010/main" val="2005190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normAutofit lnSpcReduction="10000"/>
          </a:bodyPr>
          <a:lstStyle/>
          <a:p>
            <a:pPr marL="0" indent="0">
              <a:buNone/>
            </a:pPr>
            <a:r>
              <a:rPr lang="en-US" sz="2400" dirty="0"/>
              <a:t>B</a:t>
            </a:r>
            <a:r>
              <a:rPr lang="en-US" sz="2400" dirty="0" smtClean="0"/>
              <a:t>enchmarking is script-driven to:</a:t>
            </a:r>
          </a:p>
          <a:p>
            <a:pPr lvl="1"/>
            <a:r>
              <a:rPr lang="en-US" sz="2200" dirty="0" smtClean="0"/>
              <a:t>avoid user latency and errors.</a:t>
            </a:r>
          </a:p>
          <a:p>
            <a:pPr lvl="1"/>
            <a:r>
              <a:rPr lang="en-US" sz="2200" dirty="0" smtClean="0"/>
              <a:t>provide repeatability.</a:t>
            </a:r>
          </a:p>
          <a:p>
            <a:pPr lvl="1"/>
            <a:r>
              <a:rPr lang="en-US" sz="2200" dirty="0" smtClean="0"/>
              <a:t>change parameters and record history.</a:t>
            </a:r>
          </a:p>
          <a:p>
            <a:pPr lvl="1"/>
            <a:endParaRPr lang="en-US" sz="2200" dirty="0"/>
          </a:p>
          <a:p>
            <a:r>
              <a:rPr lang="en-US" sz="2400" dirty="0" smtClean="0"/>
              <a:t>Differentiate between “Still Render” and “Interactive Render”</a:t>
            </a:r>
          </a:p>
          <a:p>
            <a:r>
              <a:rPr lang="en-US" sz="2400" dirty="0" smtClean="0"/>
              <a:t>By default, </a:t>
            </a:r>
            <a:r>
              <a:rPr lang="en-US" sz="2400" dirty="0" err="1" smtClean="0"/>
              <a:t>ParaView</a:t>
            </a:r>
            <a:r>
              <a:rPr lang="en-US" sz="2400" dirty="0" smtClean="0"/>
              <a:t> optimizes for high latency </a:t>
            </a:r>
            <a:r>
              <a:rPr lang="en-US" sz="2400" i="1" dirty="0" smtClean="0"/>
              <a:t>client-server</a:t>
            </a:r>
            <a:r>
              <a:rPr lang="en-US" sz="2400" dirty="0" smtClean="0"/>
              <a:t> connections and provides compressions and level of details reduced-quality images. To circumvent that, we ran all benchmarks on the server-side only.</a:t>
            </a:r>
          </a:p>
          <a:p>
            <a:pPr lvl="1"/>
            <a:endParaRPr lang="en-US" dirty="0" smtClean="0"/>
          </a:p>
          <a:p>
            <a:endParaRPr lang="en-US" dirty="0"/>
          </a:p>
        </p:txBody>
      </p:sp>
      <p:sp>
        <p:nvSpPr>
          <p:cNvPr id="5" name="Title 4"/>
          <p:cNvSpPr>
            <a:spLocks noGrp="1"/>
          </p:cNvSpPr>
          <p:nvPr>
            <p:ph type="title"/>
          </p:nvPr>
        </p:nvSpPr>
        <p:spPr/>
        <p:txBody>
          <a:bodyPr/>
          <a:lstStyle/>
          <a:p>
            <a:r>
              <a:rPr lang="en-US" dirty="0" smtClean="0"/>
              <a:t>Benchmarking procedure</a:t>
            </a:r>
            <a:endParaRPr lang="en-US" dirty="0"/>
          </a:p>
        </p:txBody>
      </p:sp>
      <p:pic>
        <p:nvPicPr>
          <p:cNvPr id="2" name="benchLo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8617" y="2438400"/>
            <a:ext cx="5689600" cy="3200400"/>
          </a:xfrm>
          <a:prstGeom prst="rect">
            <a:avLst/>
          </a:prstGeom>
        </p:spPr>
      </p:pic>
      <p:sp>
        <p:nvSpPr>
          <p:cNvPr id="8" name="Content Placeholder 5"/>
          <p:cNvSpPr>
            <a:spLocks noGrp="1"/>
          </p:cNvSpPr>
          <p:nvPr>
            <p:ph sz="half" idx="1"/>
          </p:nvPr>
        </p:nvSpPr>
        <p:spPr>
          <a:xfrm>
            <a:off x="6288617" y="477045"/>
            <a:ext cx="5471584" cy="5140325"/>
          </a:xfrm>
        </p:spPr>
        <p:txBody>
          <a:bodyPr>
            <a:normAutofit/>
          </a:bodyPr>
          <a:lstStyle/>
          <a:p>
            <a:pPr marL="0" indent="0">
              <a:buNone/>
            </a:pPr>
            <a:r>
              <a:rPr lang="en-US" sz="2400" dirty="0" smtClean="0"/>
              <a:t>Benchmark based on a key-frame animation between different camera viewpoints, for 300 animation steps.</a:t>
            </a:r>
            <a:endParaRPr lang="en-US" sz="2400" dirty="0"/>
          </a:p>
        </p:txBody>
      </p:sp>
    </p:spTree>
    <p:extLst>
      <p:ext uri="{BB962C8B-B14F-4D97-AF65-F5344CB8AC3E}">
        <p14:creationId xmlns:p14="http://schemas.microsoft.com/office/powerpoint/2010/main" val="77710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0" indent="0">
              <a:buNone/>
            </a:pPr>
            <a:r>
              <a:rPr lang="en-US" sz="2400" dirty="0" smtClean="0"/>
              <a:t>CSCS’s Piz </a:t>
            </a:r>
            <a:r>
              <a:rPr lang="en-US" sz="2400" dirty="0" err="1" smtClean="0"/>
              <a:t>Daint</a:t>
            </a:r>
            <a:r>
              <a:rPr lang="en-US" sz="2400" dirty="0" smtClean="0"/>
              <a:t> compute nodes</a:t>
            </a:r>
          </a:p>
          <a:p>
            <a:endParaRPr lang="en-US" dirty="0"/>
          </a:p>
          <a:p>
            <a:pPr marL="0" indent="0">
              <a:buNone/>
            </a:pPr>
            <a:r>
              <a:rPr lang="en-US" b="1" u="sng" dirty="0" smtClean="0"/>
              <a:t>Cray XC50 </a:t>
            </a:r>
            <a:r>
              <a:rPr lang="en-US" b="1" u="sng" dirty="0"/>
              <a:t>Compute </a:t>
            </a:r>
            <a:r>
              <a:rPr lang="en-US" b="1" u="sng" dirty="0" smtClean="0"/>
              <a:t>(5320 Nodes)</a:t>
            </a:r>
          </a:p>
          <a:p>
            <a:pPr marL="0" indent="0">
              <a:buNone/>
            </a:pPr>
            <a:endParaRPr lang="en-US" b="1" dirty="0" smtClean="0"/>
          </a:p>
          <a:p>
            <a:r>
              <a:rPr lang="en-US" dirty="0" smtClean="0"/>
              <a:t>Intel</a:t>
            </a:r>
            <a:r>
              <a:rPr lang="en-US" dirty="0"/>
              <a:t>® Xeon® E5-2690 v3 @ 2.60GHz (12 cores, 64GB </a:t>
            </a:r>
            <a:r>
              <a:rPr lang="en-US" dirty="0" smtClean="0"/>
              <a:t>RAM)</a:t>
            </a:r>
          </a:p>
          <a:p>
            <a:r>
              <a:rPr lang="en-US" dirty="0" smtClean="0"/>
              <a:t>NVIDIA</a:t>
            </a:r>
            <a:r>
              <a:rPr lang="en-US" dirty="0"/>
              <a:t>® Tesla® P100 </a:t>
            </a:r>
            <a:r>
              <a:rPr lang="en-US" dirty="0" smtClean="0"/>
              <a:t>16GB</a:t>
            </a:r>
            <a:endParaRPr lang="en-US" dirty="0"/>
          </a:p>
        </p:txBody>
      </p:sp>
      <p:sp>
        <p:nvSpPr>
          <p:cNvPr id="3" name="Content Placeholder 2"/>
          <p:cNvSpPr>
            <a:spLocks noGrp="1"/>
          </p:cNvSpPr>
          <p:nvPr>
            <p:ph sz="half" idx="2"/>
          </p:nvPr>
        </p:nvSpPr>
        <p:spPr>
          <a:xfrm>
            <a:off x="6288617" y="1184275"/>
            <a:ext cx="5471583" cy="5140325"/>
          </a:xfrm>
        </p:spPr>
        <p:txBody>
          <a:bodyPr/>
          <a:lstStyle/>
          <a:p>
            <a:pPr marL="0" indent="0">
              <a:buNone/>
            </a:pPr>
            <a:endParaRPr lang="en-US" b="1" dirty="0" smtClean="0"/>
          </a:p>
          <a:p>
            <a:pPr marL="0" indent="0">
              <a:buNone/>
            </a:pPr>
            <a:endParaRPr lang="en-US" b="1" dirty="0"/>
          </a:p>
          <a:p>
            <a:pPr marL="0" indent="0">
              <a:buNone/>
            </a:pPr>
            <a:r>
              <a:rPr lang="en-US" b="1" u="sng" dirty="0" smtClean="0"/>
              <a:t>XC40 </a:t>
            </a:r>
            <a:r>
              <a:rPr lang="en-US" b="1" u="sng" dirty="0"/>
              <a:t>Compute </a:t>
            </a:r>
            <a:r>
              <a:rPr lang="en-US" b="1" u="sng" dirty="0" smtClean="0"/>
              <a:t>Nodes (</a:t>
            </a:r>
            <a:r>
              <a:rPr lang="en-US" b="1" u="sng" dirty="0"/>
              <a:t>1813 </a:t>
            </a:r>
            <a:r>
              <a:rPr lang="en-US" b="1" u="sng" dirty="0" smtClean="0"/>
              <a:t>Nodes)</a:t>
            </a:r>
          </a:p>
          <a:p>
            <a:pPr marL="0" indent="0">
              <a:buNone/>
            </a:pPr>
            <a:endParaRPr lang="en-US" b="1" dirty="0" smtClean="0"/>
          </a:p>
          <a:p>
            <a:pPr marL="0" indent="0">
              <a:buNone/>
            </a:pPr>
            <a:r>
              <a:rPr lang="en-US" dirty="0" smtClean="0"/>
              <a:t>Two </a:t>
            </a:r>
            <a:r>
              <a:rPr lang="en-US" dirty="0"/>
              <a:t>Intel® Xeon® E5-2695 v4 @ 2.10GHz (2 x 18 cores, 64/128 GB RAM</a:t>
            </a:r>
            <a:r>
              <a:rPr lang="en-US" dirty="0" smtClean="0"/>
              <a:t>)</a:t>
            </a:r>
          </a:p>
          <a:p>
            <a:pPr marL="0" indent="0">
              <a:buNone/>
            </a:pPr>
            <a:endParaRPr lang="en-US" dirty="0"/>
          </a:p>
          <a:p>
            <a:pPr marL="0" indent="0">
              <a:buNone/>
            </a:pPr>
            <a:r>
              <a:rPr lang="en-US" dirty="0" smtClean="0"/>
              <a:t>With the possibility to use </a:t>
            </a:r>
            <a:r>
              <a:rPr lang="en-US" dirty="0" err="1" smtClean="0"/>
              <a:t>Hyperthreading</a:t>
            </a:r>
            <a:r>
              <a:rPr lang="en-US" dirty="0" smtClean="0"/>
              <a:t>, we have 72 compute threads</a:t>
            </a:r>
            <a:endParaRPr lang="en-US" dirty="0"/>
          </a:p>
        </p:txBody>
      </p:sp>
      <p:sp>
        <p:nvSpPr>
          <p:cNvPr id="6" name="Title 5"/>
          <p:cNvSpPr>
            <a:spLocks noGrp="1"/>
          </p:cNvSpPr>
          <p:nvPr>
            <p:ph type="title"/>
          </p:nvPr>
        </p:nvSpPr>
        <p:spPr/>
        <p:txBody>
          <a:bodyPr/>
          <a:lstStyle/>
          <a:p>
            <a:r>
              <a:rPr lang="en-US" dirty="0" smtClean="0"/>
              <a:t>Compute Node characteristics</a:t>
            </a:r>
            <a:endParaRPr lang="en-US" dirty="0"/>
          </a:p>
        </p:txBody>
      </p:sp>
    </p:spTree>
    <p:extLst>
      <p:ext uri="{BB962C8B-B14F-4D97-AF65-F5344CB8AC3E}">
        <p14:creationId xmlns:p14="http://schemas.microsoft.com/office/powerpoint/2010/main" val="2890135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432868" y="46080"/>
            <a:ext cx="11323800" cy="86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600" b="1" spc="-1" dirty="0">
                <a:solidFill>
                  <a:srgbClr val="404040"/>
                </a:solidFill>
                <a:latin typeface="Arial"/>
                <a:ea typeface="Noto Sans CJK SC Regular"/>
              </a:rPr>
              <a:t>Performance evaluation on a single node, ¼ of the total grid size</a:t>
            </a:r>
            <a:endParaRPr lang="en-US" sz="2600" spc="-1" dirty="0">
              <a:latin typeface="Arial"/>
            </a:endParaRPr>
          </a:p>
        </p:txBody>
      </p:sp>
      <p:sp>
        <p:nvSpPr>
          <p:cNvPr id="344" name="CustomShape 2"/>
          <p:cNvSpPr/>
          <p:nvPr/>
        </p:nvSpPr>
        <p:spPr>
          <a:xfrm>
            <a:off x="432868" y="1087560"/>
            <a:ext cx="10613439" cy="5138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109440">
              <a:spcBef>
                <a:spcPts val="1417"/>
              </a:spcBef>
              <a:buClr>
                <a:srgbClr val="000000"/>
              </a:buClr>
              <a:buSzPct val="45000"/>
            </a:pPr>
            <a:r>
              <a:rPr lang="en-US" sz="2400" spc="-1" dirty="0">
                <a:solidFill>
                  <a:srgbClr val="000000"/>
                </a:solidFill>
                <a:latin typeface="Arial"/>
              </a:rPr>
              <a:t>We measure time to get the </a:t>
            </a:r>
            <a:r>
              <a:rPr lang="en-US" sz="2400" b="1" spc="-1" dirty="0">
                <a:solidFill>
                  <a:srgbClr val="FF0000"/>
                </a:solidFill>
                <a:latin typeface="Arial"/>
              </a:rPr>
              <a:t>first image </a:t>
            </a:r>
            <a:r>
              <a:rPr lang="en-US" sz="2400" spc="-1" dirty="0">
                <a:solidFill>
                  <a:srgbClr val="000000"/>
                </a:solidFill>
                <a:latin typeface="Arial"/>
              </a:rPr>
              <a:t>on the </a:t>
            </a:r>
            <a:r>
              <a:rPr lang="en-US" sz="2400" spc="-1" dirty="0" smtClean="0">
                <a:solidFill>
                  <a:srgbClr val="000000"/>
                </a:solidFill>
                <a:latin typeface="Arial"/>
              </a:rPr>
              <a:t>screen, to measure initialization cost and internal data structures build-up</a:t>
            </a:r>
            <a:endParaRPr lang="en-US" sz="2400" spc="-1" dirty="0">
              <a:solidFill>
                <a:srgbClr val="000000"/>
              </a:solidFill>
              <a:latin typeface="Arial"/>
            </a:endParaRPr>
          </a:p>
          <a:p>
            <a:pPr marL="432000" indent="-322560">
              <a:spcBef>
                <a:spcPts val="1417"/>
              </a:spcBef>
              <a:buClr>
                <a:srgbClr val="000000"/>
              </a:buClr>
              <a:buSzPct val="45000"/>
              <a:buFont typeface="Wingdings" charset="2"/>
              <a:buChar char=""/>
            </a:pPr>
            <a:r>
              <a:rPr lang="en-US" sz="2400" spc="-1" dirty="0">
                <a:solidFill>
                  <a:srgbClr val="000000"/>
                </a:solidFill>
                <a:latin typeface="Arial"/>
              </a:rPr>
              <a:t>Only ¼-th of the grid can fit on the GPU</a:t>
            </a:r>
          </a:p>
          <a:p>
            <a:pPr marL="432000" indent="-322560">
              <a:spcBef>
                <a:spcPts val="1417"/>
              </a:spcBef>
              <a:buClr>
                <a:srgbClr val="000000"/>
              </a:buClr>
              <a:buSzPct val="45000"/>
              <a:buFont typeface="Wingdings" charset="2"/>
              <a:buChar char=""/>
            </a:pPr>
            <a:r>
              <a:rPr lang="en-US" sz="2400" spc="-1" dirty="0" smtClean="0">
                <a:solidFill>
                  <a:srgbClr val="000000"/>
                </a:solidFill>
                <a:latin typeface="Arial"/>
              </a:rPr>
              <a:t>The time to deliver the first image is of paramount importance in a </a:t>
            </a:r>
            <a:r>
              <a:rPr lang="en-US" sz="2400" spc="-1" dirty="0">
                <a:solidFill>
                  <a:srgbClr val="000000"/>
                </a:solidFill>
                <a:latin typeface="Arial"/>
              </a:rPr>
              <a:t>movie making </a:t>
            </a:r>
            <a:r>
              <a:rPr lang="en-US" sz="2400" spc="-1" dirty="0" smtClean="0">
                <a:solidFill>
                  <a:srgbClr val="000000"/>
                </a:solidFill>
                <a:latin typeface="Arial"/>
              </a:rPr>
              <a:t>scenario:</a:t>
            </a:r>
          </a:p>
          <a:p>
            <a:pPr marL="889200" lvl="1" indent="-322560">
              <a:spcBef>
                <a:spcPts val="1417"/>
              </a:spcBef>
              <a:buClr>
                <a:srgbClr val="000000"/>
              </a:buClr>
              <a:buSzPct val="45000"/>
              <a:buFont typeface="Wingdings" charset="2"/>
              <a:buChar char=""/>
            </a:pPr>
            <a:r>
              <a:rPr lang="en-US" sz="2400" spc="-1" dirty="0" smtClean="0">
                <a:solidFill>
                  <a:srgbClr val="000000"/>
                </a:solidFill>
                <a:latin typeface="Arial"/>
              </a:rPr>
              <a:t>data </a:t>
            </a:r>
            <a:r>
              <a:rPr lang="en-US" sz="2400" spc="-1" dirty="0">
                <a:solidFill>
                  <a:srgbClr val="000000"/>
                </a:solidFill>
                <a:latin typeface="Arial"/>
              </a:rPr>
              <a:t>is </a:t>
            </a:r>
            <a:r>
              <a:rPr lang="en-US" sz="2400" spc="-1" dirty="0" smtClean="0">
                <a:solidFill>
                  <a:srgbClr val="000000"/>
                </a:solidFill>
                <a:latin typeface="Arial"/>
              </a:rPr>
              <a:t>evicted </a:t>
            </a:r>
            <a:r>
              <a:rPr lang="en-US" sz="2400" spc="-1" dirty="0">
                <a:solidFill>
                  <a:srgbClr val="000000"/>
                </a:solidFill>
                <a:latin typeface="Arial"/>
              </a:rPr>
              <a:t>from </a:t>
            </a:r>
            <a:r>
              <a:rPr lang="en-US" sz="2400" spc="-1" dirty="0" smtClean="0">
                <a:solidFill>
                  <a:srgbClr val="000000"/>
                </a:solidFill>
                <a:latin typeface="Arial"/>
              </a:rPr>
              <a:t>memory </a:t>
            </a:r>
            <a:r>
              <a:rPr lang="en-US" sz="2400" spc="-1" dirty="0">
                <a:solidFill>
                  <a:srgbClr val="000000"/>
                </a:solidFill>
                <a:latin typeface="Arial"/>
              </a:rPr>
              <a:t>as soon as the image is done</a:t>
            </a:r>
          </a:p>
          <a:p>
            <a:pPr marL="432000" indent="-322560">
              <a:spcBef>
                <a:spcPts val="1417"/>
              </a:spcBef>
              <a:buClr>
                <a:srgbClr val="000000"/>
              </a:buClr>
              <a:buSzPct val="45000"/>
              <a:buFont typeface="Wingdings" charset="2"/>
              <a:buChar char=""/>
            </a:pPr>
            <a:r>
              <a:rPr lang="en-US" sz="2400" spc="-1" dirty="0">
                <a:solidFill>
                  <a:srgbClr val="000000"/>
                </a:solidFill>
                <a:latin typeface="Arial"/>
              </a:rPr>
              <a:t>NVIDIA </a:t>
            </a:r>
            <a:r>
              <a:rPr lang="en-US" sz="2400" spc="-1" dirty="0" err="1">
                <a:solidFill>
                  <a:srgbClr val="000000"/>
                </a:solidFill>
                <a:latin typeface="Arial"/>
              </a:rPr>
              <a:t>IndeX</a:t>
            </a:r>
            <a:r>
              <a:rPr lang="en-US" sz="2400" spc="-1" dirty="0">
                <a:solidFill>
                  <a:srgbClr val="000000"/>
                </a:solidFill>
                <a:latin typeface="Arial"/>
              </a:rPr>
              <a:t> has higher cost because of bigger CPU-GPU transfers</a:t>
            </a:r>
          </a:p>
        </p:txBody>
      </p:sp>
      <p:graphicFrame>
        <p:nvGraphicFramePr>
          <p:cNvPr id="4" name="Table 3"/>
          <p:cNvGraphicFramePr>
            <a:graphicFrameLocks noGrp="1"/>
          </p:cNvGraphicFramePr>
          <p:nvPr>
            <p:extLst>
              <p:ext uri="{D42A27DB-BD31-4B8C-83A1-F6EECF244321}">
                <p14:modId xmlns:p14="http://schemas.microsoft.com/office/powerpoint/2010/main" val="1165573017"/>
              </p:ext>
            </p:extLst>
          </p:nvPr>
        </p:nvGraphicFramePr>
        <p:xfrm>
          <a:off x="1357052" y="4617720"/>
          <a:ext cx="8800659" cy="1478280"/>
        </p:xfrm>
        <a:graphic>
          <a:graphicData uri="http://schemas.openxmlformats.org/drawingml/2006/table">
            <a:tbl>
              <a:tblPr firstRow="1" bandRow="1">
                <a:tableStyleId>{5C22544A-7EE6-4342-B048-85BDC9FD1C3A}</a:tableStyleId>
              </a:tblPr>
              <a:tblGrid>
                <a:gridCol w="2933553"/>
                <a:gridCol w="2933553"/>
                <a:gridCol w="2933553"/>
              </a:tblGrid>
              <a:tr h="370840">
                <a:tc>
                  <a:txBody>
                    <a:bodyPr/>
                    <a:lstStyle/>
                    <a:p>
                      <a:r>
                        <a:rPr lang="en-US" dirty="0" smtClean="0"/>
                        <a:t>Start</a:t>
                      </a:r>
                      <a:endParaRPr lang="en-US" dirty="0"/>
                    </a:p>
                  </a:txBody>
                  <a:tcPr/>
                </a:tc>
                <a:tc>
                  <a:txBody>
                    <a:bodyPr/>
                    <a:lstStyle/>
                    <a:p>
                      <a:pPr algn="ctr"/>
                      <a:r>
                        <a:rPr lang="en-US" dirty="0" smtClean="0"/>
                        <a:t>Startup time</a:t>
                      </a:r>
                      <a:endParaRPr lang="en-US" dirty="0"/>
                    </a:p>
                  </a:txBody>
                  <a:tcPr/>
                </a:tc>
                <a:tc>
                  <a:txBody>
                    <a:bodyPr/>
                    <a:lstStyle/>
                    <a:p>
                      <a:pPr algn="ctr"/>
                      <a:r>
                        <a:rPr lang="en-US" dirty="0" smtClean="0"/>
                        <a:t>Memory cost</a:t>
                      </a:r>
                      <a:endParaRPr lang="en-US" dirty="0"/>
                    </a:p>
                  </a:txBody>
                  <a:tcPr/>
                </a:tc>
              </a:tr>
              <a:tr h="370840">
                <a:tc>
                  <a:txBody>
                    <a:bodyPr/>
                    <a:lstStyle/>
                    <a:p>
                      <a:r>
                        <a:rPr lang="en-US" dirty="0" err="1" smtClean="0"/>
                        <a:t>OSPRay</a:t>
                      </a:r>
                      <a:endParaRPr lang="en-US" dirty="0"/>
                    </a:p>
                  </a:txBody>
                  <a:tcPr/>
                </a:tc>
                <a:tc>
                  <a:txBody>
                    <a:bodyPr/>
                    <a:lstStyle/>
                    <a:p>
                      <a:pPr algn="ctr"/>
                      <a:r>
                        <a:rPr lang="en-US" dirty="0" smtClean="0"/>
                        <a:t>2.1</a:t>
                      </a:r>
                      <a:r>
                        <a:rPr lang="en-US" baseline="0" dirty="0" smtClean="0"/>
                        <a:t> </a:t>
                      </a:r>
                      <a:r>
                        <a:rPr lang="en-US" dirty="0" smtClean="0"/>
                        <a:t>sec</a:t>
                      </a:r>
                      <a:endParaRPr lang="en-US" dirty="0"/>
                    </a:p>
                  </a:txBody>
                  <a:tcPr/>
                </a:tc>
                <a:tc>
                  <a:txBody>
                    <a:bodyPr/>
                    <a:lstStyle/>
                    <a:p>
                      <a:pPr algn="ctr"/>
                      <a:r>
                        <a:rPr lang="en-US" dirty="0" smtClean="0"/>
                        <a:t>27.6 GB</a:t>
                      </a:r>
                      <a:endParaRPr lang="en-US" dirty="0"/>
                    </a:p>
                  </a:txBody>
                  <a:tcPr/>
                </a:tc>
              </a:tr>
              <a:tr h="370840">
                <a:tc>
                  <a:txBody>
                    <a:bodyPr/>
                    <a:lstStyle/>
                    <a:p>
                      <a:r>
                        <a:rPr lang="en-US" dirty="0" err="1" smtClean="0"/>
                        <a:t>ParaView</a:t>
                      </a:r>
                      <a:r>
                        <a:rPr lang="en-US" dirty="0" smtClean="0"/>
                        <a:t> Native</a:t>
                      </a:r>
                      <a:endParaRPr lang="en-US" dirty="0"/>
                    </a:p>
                  </a:txBody>
                  <a:tcPr/>
                </a:tc>
                <a:tc>
                  <a:txBody>
                    <a:bodyPr/>
                    <a:lstStyle/>
                    <a:p>
                      <a:pPr algn="ctr"/>
                      <a:r>
                        <a:rPr lang="en-US" dirty="0" smtClean="0"/>
                        <a:t>7.7 sec</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25.8 GB</a:t>
                      </a:r>
                    </a:p>
                  </a:txBody>
                  <a:tcPr/>
                </a:tc>
              </a:tr>
              <a:tr h="185420">
                <a:tc>
                  <a:txBody>
                    <a:bodyPr/>
                    <a:lstStyle/>
                    <a:p>
                      <a:r>
                        <a:rPr lang="en-US" dirty="0" smtClean="0"/>
                        <a:t>NVIDIA </a:t>
                      </a:r>
                      <a:r>
                        <a:rPr lang="en-US" dirty="0" err="1" smtClean="0"/>
                        <a:t>IndeX</a:t>
                      </a:r>
                      <a:endParaRPr lang="en-US" dirty="0"/>
                    </a:p>
                  </a:txBody>
                  <a:tcPr/>
                </a:tc>
                <a:tc>
                  <a:txBody>
                    <a:bodyPr/>
                    <a:lstStyle/>
                    <a:p>
                      <a:pPr algn="ctr"/>
                      <a:r>
                        <a:rPr lang="en-US" dirty="0" smtClean="0"/>
                        <a:t>15.7</a:t>
                      </a:r>
                      <a:r>
                        <a:rPr lang="en-US" baseline="0" dirty="0" smtClean="0"/>
                        <a:t> </a:t>
                      </a:r>
                      <a:r>
                        <a:rPr lang="en-US" dirty="0" smtClean="0"/>
                        <a:t>sec</a:t>
                      </a:r>
                      <a:endParaRPr lang="en-US" dirty="0"/>
                    </a:p>
                  </a:txBody>
                  <a:tcPr/>
                </a:tc>
                <a:tc>
                  <a:txBody>
                    <a:bodyPr/>
                    <a:lstStyle/>
                    <a:p>
                      <a:pPr algn="ctr"/>
                      <a:r>
                        <a:rPr lang="en-US" dirty="0" smtClean="0"/>
                        <a:t>21.1 GB</a:t>
                      </a:r>
                      <a:endParaRPr lang="en-US" dirty="0"/>
                    </a:p>
                  </a:txBody>
                  <a:tcPr/>
                </a:tc>
              </a:tr>
            </a:tbl>
          </a:graphicData>
        </a:graphic>
      </p:graphicFrame>
    </p:spTree>
    <p:extLst>
      <p:ext uri="{BB962C8B-B14F-4D97-AF65-F5344CB8AC3E}">
        <p14:creationId xmlns:p14="http://schemas.microsoft.com/office/powerpoint/2010/main" val="38533423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sz="half" idx="1"/>
          </p:nvPr>
        </p:nvSpPr>
        <p:spPr/>
        <p:txBody>
          <a:bodyPr>
            <a:normAutofit/>
          </a:bodyPr>
          <a:lstStyle/>
          <a:p>
            <a:pPr marL="0" indent="0">
              <a:buNone/>
            </a:pPr>
            <a:r>
              <a:rPr lang="en-US" dirty="0" smtClean="0"/>
              <a:t>NVIDIA-SMI </a:t>
            </a:r>
            <a:r>
              <a:rPr lang="en-US" dirty="0"/>
              <a:t>396.44                 Driver Version: </a:t>
            </a:r>
            <a:r>
              <a:rPr lang="en-US" dirty="0" smtClean="0"/>
              <a:t>396.44</a:t>
            </a:r>
            <a:endParaRPr lang="en-US" dirty="0"/>
          </a:p>
          <a:p>
            <a:pPr marL="0" indent="0">
              <a:buNone/>
            </a:pPr>
            <a:r>
              <a:rPr lang="en-US" i="1" dirty="0" smtClean="0"/>
              <a:t>Tesla </a:t>
            </a:r>
            <a:r>
              <a:rPr lang="en-US" i="1" dirty="0"/>
              <a:t>P100-PCIE...  On </a:t>
            </a:r>
          </a:p>
          <a:p>
            <a:pPr marL="0" indent="0">
              <a:buNone/>
            </a:pPr>
            <a:r>
              <a:rPr lang="en-US" dirty="0"/>
              <a:t>| N/A   32C    P0    37W / 250W |   8856MiB / 16280MiB </a:t>
            </a:r>
            <a:endParaRPr lang="en-US" dirty="0" smtClean="0"/>
          </a:p>
          <a:p>
            <a:pPr marL="0" indent="0">
              <a:buNone/>
            </a:pPr>
            <a:r>
              <a:rPr lang="en-US" dirty="0" smtClean="0"/>
              <a:t>|    </a:t>
            </a:r>
            <a:r>
              <a:rPr lang="en-US" dirty="0"/>
              <a:t>0      4363      G   ...c/ParaView-v5.6.0Build-EGL/bin/</a:t>
            </a:r>
            <a:r>
              <a:rPr lang="en-US" dirty="0" err="1"/>
              <a:t>pvserver</a:t>
            </a:r>
            <a:r>
              <a:rPr lang="en-US" dirty="0"/>
              <a:t>  </a:t>
            </a:r>
            <a:r>
              <a:rPr lang="en-US" dirty="0" smtClean="0"/>
              <a:t>8856MiB</a:t>
            </a:r>
            <a:endParaRPr lang="en-US" dirty="0"/>
          </a:p>
        </p:txBody>
      </p:sp>
      <p:sp>
        <p:nvSpPr>
          <p:cNvPr id="4" name="Text Placeholder 3"/>
          <p:cNvSpPr>
            <a:spLocks noGrp="1"/>
          </p:cNvSpPr>
          <p:nvPr>
            <p:ph sz="half" idx="2"/>
          </p:nvPr>
        </p:nvSpPr>
        <p:spPr/>
        <p:txBody>
          <a:bodyPr>
            <a:normAutofit/>
          </a:bodyPr>
          <a:lstStyle/>
          <a:p>
            <a:pPr marL="0" indent="0">
              <a:buNone/>
            </a:pPr>
            <a:r>
              <a:rPr lang="en-US" dirty="0"/>
              <a:t>| NVIDIA-SMI 396.44                 Driver Version: 396.44 </a:t>
            </a:r>
          </a:p>
          <a:p>
            <a:pPr marL="0" indent="0">
              <a:buNone/>
            </a:pPr>
            <a:r>
              <a:rPr lang="en-US" dirty="0" smtClean="0"/>
              <a:t>|   </a:t>
            </a:r>
            <a:r>
              <a:rPr lang="en-US" dirty="0"/>
              <a:t>0  Tesla P100-PCIE...  </a:t>
            </a:r>
            <a:r>
              <a:rPr lang="en-US" dirty="0" smtClean="0"/>
              <a:t>On</a:t>
            </a:r>
          </a:p>
          <a:p>
            <a:pPr marL="0" indent="0">
              <a:buNone/>
            </a:pPr>
            <a:r>
              <a:rPr lang="en-US" dirty="0" smtClean="0"/>
              <a:t>| </a:t>
            </a:r>
            <a:r>
              <a:rPr lang="en-US" dirty="0"/>
              <a:t>N/A   32C    P0    33W / 250W |  15945MiB / </a:t>
            </a:r>
            <a:r>
              <a:rPr lang="en-US" dirty="0" smtClean="0"/>
              <a:t>16280MiB</a:t>
            </a:r>
            <a:endParaRPr lang="en-US" dirty="0"/>
          </a:p>
          <a:p>
            <a:pPr marL="0" indent="0">
              <a:buNone/>
            </a:pPr>
            <a:r>
              <a:rPr lang="en-US" dirty="0" smtClean="0"/>
              <a:t>|    </a:t>
            </a:r>
            <a:r>
              <a:rPr lang="en-US" dirty="0"/>
              <a:t>0      4363    C+G   ...c/ParaView-v5.6.0Build-EGL/bin/</a:t>
            </a:r>
            <a:r>
              <a:rPr lang="en-US" dirty="0" err="1"/>
              <a:t>pvserver</a:t>
            </a:r>
            <a:r>
              <a:rPr lang="en-US" dirty="0"/>
              <a:t> 15917MiB</a:t>
            </a:r>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4056013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432868" y="46080"/>
            <a:ext cx="11323800" cy="86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600" b="1" spc="-1" dirty="0">
                <a:solidFill>
                  <a:srgbClr val="404040"/>
                </a:solidFill>
                <a:latin typeface="Arial"/>
                <a:ea typeface="Noto Sans CJK SC Regular"/>
              </a:rPr>
              <a:t>Performance for </a:t>
            </a:r>
            <a:r>
              <a:rPr lang="en-US" sz="2600" b="1" spc="-1" dirty="0" smtClean="0">
                <a:solidFill>
                  <a:srgbClr val="404040"/>
                </a:solidFill>
                <a:latin typeface="Arial"/>
                <a:ea typeface="Noto Sans CJK SC Regular"/>
              </a:rPr>
              <a:t>batch rendering </a:t>
            </a:r>
            <a:r>
              <a:rPr lang="en-US" sz="2600" b="1" spc="-1" dirty="0">
                <a:solidFill>
                  <a:srgbClr val="404040"/>
                </a:solidFill>
                <a:latin typeface="Arial"/>
                <a:ea typeface="Noto Sans CJK SC Regular"/>
              </a:rPr>
              <a:t>with </a:t>
            </a:r>
            <a:r>
              <a:rPr lang="en-US" sz="2600" b="1" spc="-1" dirty="0" err="1">
                <a:solidFill>
                  <a:srgbClr val="404040"/>
                </a:solidFill>
                <a:latin typeface="Arial"/>
                <a:ea typeface="Noto Sans CJK SC Regular"/>
              </a:rPr>
              <a:t>OSPRay</a:t>
            </a:r>
            <a:r>
              <a:rPr lang="en-US" sz="2600" b="1" spc="-1" dirty="0">
                <a:solidFill>
                  <a:srgbClr val="404040"/>
                </a:solidFill>
                <a:latin typeface="Arial"/>
                <a:ea typeface="Noto Sans CJK SC Regular"/>
              </a:rPr>
              <a:t> multi-threaded</a:t>
            </a:r>
            <a:endParaRPr lang="en-US" sz="2600" spc="-1" dirty="0">
              <a:latin typeface="Arial"/>
            </a:endParaRPr>
          </a:p>
        </p:txBody>
      </p:sp>
      <p:sp>
        <p:nvSpPr>
          <p:cNvPr id="344" name="CustomShape 2"/>
          <p:cNvSpPr/>
          <p:nvPr/>
        </p:nvSpPr>
        <p:spPr>
          <a:xfrm>
            <a:off x="432868" y="1087560"/>
            <a:ext cx="10613439" cy="5138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109440">
              <a:spcBef>
                <a:spcPts val="1417"/>
              </a:spcBef>
              <a:buClr>
                <a:srgbClr val="000000"/>
              </a:buClr>
              <a:buSzPct val="45000"/>
            </a:pPr>
            <a:r>
              <a:rPr lang="en-US" sz="2400" spc="-1" dirty="0">
                <a:solidFill>
                  <a:srgbClr val="000000"/>
                </a:solidFill>
                <a:latin typeface="Arial"/>
                <a:ea typeface="DejaVu Sans"/>
              </a:rPr>
              <a:t>We </a:t>
            </a:r>
            <a:r>
              <a:rPr lang="en-US" sz="2400" spc="-1" dirty="0" smtClean="0">
                <a:solidFill>
                  <a:srgbClr val="000000"/>
                </a:solidFill>
                <a:latin typeface="Arial"/>
                <a:ea typeface="DejaVu Sans"/>
              </a:rPr>
              <a:t>measure </a:t>
            </a:r>
            <a:r>
              <a:rPr lang="en-US" sz="2400" spc="-1" dirty="0">
                <a:solidFill>
                  <a:srgbClr val="000000"/>
                </a:solidFill>
              </a:rPr>
              <a:t>the average rendering time for </a:t>
            </a:r>
            <a:r>
              <a:rPr lang="en-US" sz="2400" spc="-1" dirty="0" smtClean="0">
                <a:solidFill>
                  <a:srgbClr val="000000"/>
                </a:solidFill>
              </a:rPr>
              <a:t>the 300 animation steps</a:t>
            </a:r>
            <a:endParaRPr lang="en-US" sz="2400" spc="-1" dirty="0">
              <a:solidFill>
                <a:srgbClr val="000000"/>
              </a:solidFill>
            </a:endParaRPr>
          </a:p>
          <a:p>
            <a:pPr marL="109440">
              <a:spcBef>
                <a:spcPts val="1417"/>
              </a:spcBef>
              <a:buClr>
                <a:srgbClr val="000000"/>
              </a:buClr>
              <a:buSzPct val="45000"/>
            </a:pPr>
            <a:endParaRPr lang="en-US" sz="2400" spc="-1" dirty="0">
              <a:solidFill>
                <a:srgbClr val="000000"/>
              </a:solidFill>
            </a:endParaRPr>
          </a:p>
          <a:p>
            <a:pPr marL="109440">
              <a:spcBef>
                <a:spcPts val="1417"/>
              </a:spcBef>
              <a:buClr>
                <a:srgbClr val="000000"/>
              </a:buClr>
              <a:buSzPct val="45000"/>
            </a:pPr>
            <a:r>
              <a:rPr lang="en-US" sz="2400" spc="-1" dirty="0" smtClean="0">
                <a:solidFill>
                  <a:srgbClr val="000000"/>
                </a:solidFill>
              </a:rPr>
              <a:t>N.B. With </a:t>
            </a:r>
            <a:r>
              <a:rPr lang="en-US" sz="2400" i="1" spc="-1" dirty="0" smtClean="0">
                <a:solidFill>
                  <a:srgbClr val="000000"/>
                </a:solidFill>
              </a:rPr>
              <a:t>image order </a:t>
            </a:r>
            <a:r>
              <a:rPr lang="en-US" sz="2400" spc="-1" dirty="0" smtClean="0">
                <a:solidFill>
                  <a:srgbClr val="000000"/>
                </a:solidFill>
              </a:rPr>
              <a:t>ray casting, the render time is directly related to the number of pixels.</a:t>
            </a:r>
            <a:endParaRPr lang="en-US" sz="2400" spc="-1" dirty="0">
              <a:solidFill>
                <a:srgbClr val="000000"/>
              </a:solidFill>
            </a:endParaRPr>
          </a:p>
          <a:p>
            <a:pPr marL="432000" indent="-322560">
              <a:spcBef>
                <a:spcPts val="1417"/>
              </a:spcBef>
              <a:buClr>
                <a:srgbClr val="000000"/>
              </a:buClr>
              <a:buSzPct val="45000"/>
              <a:buFont typeface="Wingdings" charset="2"/>
              <a:buChar char=""/>
            </a:pPr>
            <a:r>
              <a:rPr lang="en-US" sz="2400" spc="-1" dirty="0" smtClean="0">
                <a:solidFill>
                  <a:srgbClr val="000000"/>
                </a:solidFill>
              </a:rPr>
              <a:t>The </a:t>
            </a:r>
            <a:r>
              <a:rPr lang="en-US" sz="2400" spc="-1" dirty="0">
                <a:solidFill>
                  <a:srgbClr val="000000"/>
                </a:solidFill>
                <a:latin typeface="Arial"/>
                <a:ea typeface="DejaVu Sans"/>
              </a:rPr>
              <a:t>full volume can be visualized with a single node </a:t>
            </a:r>
            <a:r>
              <a:rPr lang="en-US" sz="2400" spc="-1" dirty="0" smtClean="0">
                <a:solidFill>
                  <a:srgbClr val="000000"/>
                </a:solidFill>
                <a:latin typeface="Arial"/>
                <a:ea typeface="DejaVu Sans"/>
              </a:rPr>
              <a:t>with 128GB.</a:t>
            </a:r>
            <a:endParaRPr lang="en-US" sz="2400" spc="-1" dirty="0">
              <a:solidFill>
                <a:srgbClr val="000000"/>
              </a:solidFill>
              <a:latin typeface="Arial"/>
              <a:ea typeface="DejaVu Sans"/>
            </a:endParaRPr>
          </a:p>
          <a:p>
            <a:pPr marL="432000" indent="-322560">
              <a:spcBef>
                <a:spcPts val="1417"/>
              </a:spcBef>
              <a:buClr>
                <a:srgbClr val="000000"/>
              </a:buClr>
              <a:buSzPct val="45000"/>
              <a:buFont typeface="Wingdings" charset="2"/>
              <a:buChar char=""/>
            </a:pPr>
            <a:r>
              <a:rPr lang="en-US" sz="2400" spc="-1" dirty="0">
                <a:solidFill>
                  <a:srgbClr val="000000"/>
                </a:solidFill>
                <a:latin typeface="Arial"/>
                <a:ea typeface="DejaVu Sans"/>
              </a:rPr>
              <a:t>Turning hyper-threading ON is </a:t>
            </a:r>
            <a:r>
              <a:rPr lang="en-US" sz="2400" spc="-1" dirty="0" smtClean="0">
                <a:solidFill>
                  <a:srgbClr val="000000"/>
                </a:solidFill>
                <a:latin typeface="Arial"/>
                <a:ea typeface="DejaVu Sans"/>
              </a:rPr>
              <a:t>beneficial.</a:t>
            </a:r>
            <a:endParaRPr lang="en-US" sz="2400" spc="-1" dirty="0">
              <a:solidFill>
                <a:srgbClr val="000000"/>
              </a:solidFill>
              <a:latin typeface="Arial"/>
              <a:ea typeface="DejaVu Sans"/>
            </a:endParaRPr>
          </a:p>
          <a:p>
            <a:pPr marL="432000" indent="-322560">
              <a:spcBef>
                <a:spcPts val="1417"/>
              </a:spcBef>
              <a:buClr>
                <a:srgbClr val="000000"/>
              </a:buClr>
              <a:buSzPct val="45000"/>
              <a:buFont typeface="Wingdings" charset="2"/>
              <a:buChar char=""/>
            </a:pPr>
            <a:r>
              <a:rPr lang="en-US" sz="2400" spc="-1" dirty="0">
                <a:solidFill>
                  <a:srgbClr val="000000"/>
                </a:solidFill>
                <a:latin typeface="Arial"/>
                <a:ea typeface="DejaVu Sans"/>
              </a:rPr>
              <a:t>Run-time cost does not grow linearly with pixel </a:t>
            </a:r>
            <a:r>
              <a:rPr lang="en-US" sz="2400" spc="-1" dirty="0" smtClean="0">
                <a:solidFill>
                  <a:srgbClr val="000000"/>
                </a:solidFill>
                <a:latin typeface="Arial"/>
                <a:ea typeface="DejaVu Sans"/>
              </a:rPr>
              <a:t>resolution.</a:t>
            </a:r>
            <a:endParaRPr lang="en-US" sz="2400" spc="-1" dirty="0">
              <a:solidFill>
                <a:srgbClr val="000000"/>
              </a:solidFill>
              <a:latin typeface="Arial"/>
              <a:ea typeface="DejaVu Sans"/>
            </a:endParaRPr>
          </a:p>
        </p:txBody>
      </p:sp>
      <p:graphicFrame>
        <p:nvGraphicFramePr>
          <p:cNvPr id="4" name="Table 3"/>
          <p:cNvGraphicFramePr>
            <a:graphicFrameLocks noGrp="1"/>
          </p:cNvGraphicFramePr>
          <p:nvPr>
            <p:extLst>
              <p:ext uri="{D42A27DB-BD31-4B8C-83A1-F6EECF244321}">
                <p14:modId xmlns:p14="http://schemas.microsoft.com/office/powerpoint/2010/main" val="1884545629"/>
              </p:ext>
            </p:extLst>
          </p:nvPr>
        </p:nvGraphicFramePr>
        <p:xfrm>
          <a:off x="1828800" y="4724400"/>
          <a:ext cx="9360057" cy="1478280"/>
        </p:xfrm>
        <a:graphic>
          <a:graphicData uri="http://schemas.openxmlformats.org/drawingml/2006/table">
            <a:tbl>
              <a:tblPr firstRow="1" bandRow="1">
                <a:tableStyleId>{5C22544A-7EE6-4342-B048-85BDC9FD1C3A}</a:tableStyleId>
              </a:tblPr>
              <a:tblGrid>
                <a:gridCol w="3571539"/>
                <a:gridCol w="2668499"/>
                <a:gridCol w="3120019"/>
              </a:tblGrid>
              <a:tr h="370840">
                <a:tc>
                  <a:txBody>
                    <a:bodyPr/>
                    <a:lstStyle/>
                    <a:p>
                      <a:r>
                        <a:rPr lang="en-US" dirty="0" smtClean="0"/>
                        <a:t>Pixel Resolution / # threads</a:t>
                      </a:r>
                      <a:endParaRPr lang="en-US" dirty="0"/>
                    </a:p>
                  </a:txBody>
                  <a:tcPr/>
                </a:tc>
                <a:tc>
                  <a:txBody>
                    <a:bodyPr/>
                    <a:lstStyle/>
                    <a:p>
                      <a:pPr algn="ctr"/>
                      <a:r>
                        <a:rPr lang="en-US" dirty="0" smtClean="0"/>
                        <a:t>36 threads</a:t>
                      </a:r>
                      <a:endParaRPr lang="en-US" dirty="0"/>
                    </a:p>
                  </a:txBody>
                  <a:tcPr/>
                </a:tc>
                <a:tc>
                  <a:txBody>
                    <a:bodyPr/>
                    <a:lstStyle/>
                    <a:p>
                      <a:pPr algn="ctr"/>
                      <a:r>
                        <a:rPr lang="en-US" dirty="0" smtClean="0"/>
                        <a:t>72 threads</a:t>
                      </a:r>
                      <a:endParaRPr lang="en-US" dirty="0"/>
                    </a:p>
                  </a:txBody>
                  <a:tcPr/>
                </a:tc>
              </a:tr>
              <a:tr h="370840">
                <a:tc>
                  <a:txBody>
                    <a:bodyPr/>
                    <a:lstStyle/>
                    <a:p>
                      <a:r>
                        <a:rPr lang="en-US" dirty="0" smtClean="0"/>
                        <a:t>WXGA    (1280x800) pixels</a:t>
                      </a:r>
                      <a:endParaRPr lang="en-US" dirty="0"/>
                    </a:p>
                  </a:txBody>
                  <a:tcPr/>
                </a:tc>
                <a:tc>
                  <a:txBody>
                    <a:bodyPr/>
                    <a:lstStyle/>
                    <a:p>
                      <a:pPr algn="ctr"/>
                      <a:r>
                        <a:rPr lang="en-US" dirty="0" smtClean="0"/>
                        <a:t>2.85</a:t>
                      </a:r>
                      <a:r>
                        <a:rPr lang="en-US" baseline="0" dirty="0" smtClean="0"/>
                        <a:t> </a:t>
                      </a:r>
                      <a:r>
                        <a:rPr lang="en-US" dirty="0" smtClean="0"/>
                        <a:t>sec</a:t>
                      </a:r>
                      <a:endParaRPr lang="en-US" dirty="0"/>
                    </a:p>
                  </a:txBody>
                  <a:tcPr/>
                </a:tc>
                <a:tc>
                  <a:txBody>
                    <a:bodyPr/>
                    <a:lstStyle/>
                    <a:p>
                      <a:pPr algn="ctr"/>
                      <a:r>
                        <a:rPr lang="en-US" dirty="0" smtClean="0"/>
                        <a:t>1.69 sec</a:t>
                      </a:r>
                      <a:endParaRPr lang="en-US" dirty="0"/>
                    </a:p>
                  </a:txBody>
                  <a:tcPr/>
                </a:tc>
              </a:tr>
              <a:tr h="370840">
                <a:tc>
                  <a:txBody>
                    <a:bodyPr/>
                    <a:lstStyle/>
                    <a:p>
                      <a:r>
                        <a:rPr lang="en-US" dirty="0" smtClean="0"/>
                        <a:t>FHD       (1920x1080) pixels</a:t>
                      </a:r>
                      <a:endParaRPr lang="en-US" dirty="0"/>
                    </a:p>
                  </a:txBody>
                  <a:tcPr/>
                </a:tc>
                <a:tc>
                  <a:txBody>
                    <a:bodyPr/>
                    <a:lstStyle/>
                    <a:p>
                      <a:pPr algn="ctr"/>
                      <a:r>
                        <a:rPr lang="en-US" dirty="0" smtClean="0"/>
                        <a:t>3.37 sec</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1.90 sec</a:t>
                      </a:r>
                    </a:p>
                  </a:txBody>
                  <a:tcPr/>
                </a:tc>
              </a:tr>
              <a:tr h="185420">
                <a:tc>
                  <a:txBody>
                    <a:bodyPr/>
                    <a:lstStyle/>
                    <a:p>
                      <a:r>
                        <a:rPr lang="en-US" dirty="0" smtClean="0"/>
                        <a:t>4K UHD (3840x2160) pixels</a:t>
                      </a:r>
                      <a:endParaRPr lang="en-US" dirty="0"/>
                    </a:p>
                  </a:txBody>
                  <a:tcPr/>
                </a:tc>
                <a:tc>
                  <a:txBody>
                    <a:bodyPr/>
                    <a:lstStyle/>
                    <a:p>
                      <a:pPr algn="ctr"/>
                      <a:r>
                        <a:rPr lang="en-US" dirty="0" smtClean="0"/>
                        <a:t>4.81</a:t>
                      </a:r>
                      <a:r>
                        <a:rPr lang="en-US" baseline="0" dirty="0" smtClean="0"/>
                        <a:t> </a:t>
                      </a:r>
                      <a:r>
                        <a:rPr lang="en-US" dirty="0" smtClean="0"/>
                        <a:t>sec</a:t>
                      </a:r>
                      <a:endParaRPr lang="en-US" dirty="0"/>
                    </a:p>
                  </a:txBody>
                  <a:tcPr/>
                </a:tc>
                <a:tc>
                  <a:txBody>
                    <a:bodyPr/>
                    <a:lstStyle/>
                    <a:p>
                      <a:pPr algn="ctr"/>
                      <a:r>
                        <a:rPr lang="en-US" dirty="0" smtClean="0"/>
                        <a:t>2.73 sec</a:t>
                      </a:r>
                      <a:endParaRPr lang="en-US" dirty="0"/>
                    </a:p>
                  </a:txBody>
                  <a:tcPr/>
                </a:tc>
              </a:tr>
            </a:tbl>
          </a:graphicData>
        </a:graphic>
      </p:graphicFrame>
    </p:spTree>
    <p:extLst>
      <p:ext uri="{BB962C8B-B14F-4D97-AF65-F5344CB8AC3E}">
        <p14:creationId xmlns:p14="http://schemas.microsoft.com/office/powerpoint/2010/main" val="25983959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57052" y="4496309"/>
          <a:ext cx="8800659" cy="1844040"/>
        </p:xfrm>
        <a:graphic>
          <a:graphicData uri="http://schemas.openxmlformats.org/drawingml/2006/table">
            <a:tbl>
              <a:tblPr firstRow="1" bandRow="1">
                <a:tableStyleId>{5C22544A-7EE6-4342-B048-85BDC9FD1C3A}</a:tableStyleId>
              </a:tblPr>
              <a:tblGrid>
                <a:gridCol w="2933553"/>
                <a:gridCol w="2933553"/>
                <a:gridCol w="2933553"/>
              </a:tblGrid>
              <a:tr h="370840">
                <a:tc>
                  <a:txBody>
                    <a:bodyPr/>
                    <a:lstStyle/>
                    <a:p>
                      <a:r>
                        <a:rPr lang="en-US" dirty="0" smtClean="0"/>
                        <a:t>Rendering library</a:t>
                      </a:r>
                      <a:endParaRPr lang="en-US" dirty="0"/>
                    </a:p>
                  </a:txBody>
                  <a:tcPr/>
                </a:tc>
                <a:tc>
                  <a:txBody>
                    <a:bodyPr/>
                    <a:lstStyle/>
                    <a:p>
                      <a:pPr algn="ctr"/>
                      <a:r>
                        <a:rPr lang="en-US" dirty="0" smtClean="0"/>
                        <a:t>Startup time</a:t>
                      </a:r>
                      <a:endParaRPr lang="en-US" dirty="0"/>
                    </a:p>
                  </a:txBody>
                  <a:tcPr/>
                </a:tc>
                <a:tc>
                  <a:txBody>
                    <a:bodyPr/>
                    <a:lstStyle/>
                    <a:p>
                      <a:pPr algn="ctr"/>
                      <a:r>
                        <a:rPr lang="en-US" dirty="0" smtClean="0"/>
                        <a:t>Average render time</a:t>
                      </a:r>
                      <a:endParaRPr lang="en-US" dirty="0"/>
                    </a:p>
                  </a:txBody>
                  <a:tcPr/>
                </a:tc>
              </a:tr>
              <a:tr h="370840">
                <a:tc>
                  <a:txBody>
                    <a:bodyPr/>
                    <a:lstStyle/>
                    <a:p>
                      <a:r>
                        <a:rPr lang="en-US" dirty="0" err="1" smtClean="0"/>
                        <a:t>ParaView</a:t>
                      </a:r>
                      <a:r>
                        <a:rPr lang="en-US" dirty="0" smtClean="0"/>
                        <a:t> Native 4 GPU</a:t>
                      </a:r>
                      <a:endParaRPr lang="en-US" dirty="0"/>
                    </a:p>
                  </a:txBody>
                  <a:tcPr/>
                </a:tc>
                <a:tc>
                  <a:txBody>
                    <a:bodyPr/>
                    <a:lstStyle/>
                    <a:p>
                      <a:pPr algn="ctr"/>
                      <a:r>
                        <a:rPr lang="en-US" dirty="0" smtClean="0"/>
                        <a:t>6.3</a:t>
                      </a:r>
                      <a:r>
                        <a:rPr lang="en-US" baseline="0" dirty="0" smtClean="0"/>
                        <a:t> </a:t>
                      </a:r>
                      <a:r>
                        <a:rPr lang="en-US" dirty="0" smtClean="0"/>
                        <a:t>sec</a:t>
                      </a:r>
                      <a:endParaRPr lang="en-US" dirty="0"/>
                    </a:p>
                  </a:txBody>
                  <a:tcPr/>
                </a:tc>
                <a:tc>
                  <a:txBody>
                    <a:bodyPr/>
                    <a:lstStyle/>
                    <a:p>
                      <a:pPr algn="ctr"/>
                      <a:r>
                        <a:rPr lang="en-US" dirty="0" smtClean="0"/>
                        <a:t>0.19 frames/sec</a:t>
                      </a:r>
                      <a:endParaRPr lang="en-US" dirty="0"/>
                    </a:p>
                  </a:txBody>
                  <a:tcPr/>
                </a:tc>
              </a:tr>
              <a:tr h="370840">
                <a:tc>
                  <a:txBody>
                    <a:bodyPr/>
                    <a:lstStyle/>
                    <a:p>
                      <a:r>
                        <a:rPr lang="en-US" dirty="0" err="1" smtClean="0"/>
                        <a:t>ParaView</a:t>
                      </a:r>
                      <a:r>
                        <a:rPr lang="en-US" dirty="0" smtClean="0"/>
                        <a:t> Native 8 GPU</a:t>
                      </a:r>
                      <a:endParaRPr lang="en-US" dirty="0"/>
                    </a:p>
                  </a:txBody>
                  <a:tcPr/>
                </a:tc>
                <a:tc>
                  <a:txBody>
                    <a:bodyPr/>
                    <a:lstStyle/>
                    <a:p>
                      <a:pPr algn="ctr"/>
                      <a:r>
                        <a:rPr lang="en-US" dirty="0" smtClean="0"/>
                        <a:t>3.2 sec</a:t>
                      </a:r>
                      <a:endParaRPr lang="en-US" dirty="0"/>
                    </a:p>
                  </a:txBody>
                  <a:tcPr/>
                </a:tc>
                <a:tc>
                  <a:txBody>
                    <a:bodyPr/>
                    <a:lstStyle/>
                    <a:p>
                      <a:pPr algn="ctr"/>
                      <a:r>
                        <a:rPr lang="en-US" dirty="0" smtClean="0"/>
                        <a:t>0.30 frames/sec</a:t>
                      </a:r>
                      <a:endParaRPr lang="en-US" dirty="0"/>
                    </a:p>
                  </a:txBody>
                  <a:tcPr/>
                </a:tc>
              </a:tr>
              <a:tr h="182880">
                <a:tc>
                  <a:txBody>
                    <a:bodyPr/>
                    <a:lstStyle/>
                    <a:p>
                      <a:r>
                        <a:rPr lang="en-US" dirty="0" smtClean="0"/>
                        <a:t>NVIDIA </a:t>
                      </a:r>
                      <a:r>
                        <a:rPr lang="en-US" dirty="0" err="1" smtClean="0"/>
                        <a:t>IndeX</a:t>
                      </a:r>
                      <a:r>
                        <a:rPr lang="en-US" dirty="0" smtClean="0"/>
                        <a:t> 4 GPU</a:t>
                      </a:r>
                      <a:endParaRPr lang="en-US" dirty="0"/>
                    </a:p>
                  </a:txBody>
                  <a:tcPr/>
                </a:tc>
                <a:tc>
                  <a:txBody>
                    <a:bodyPr/>
                    <a:lstStyle/>
                    <a:p>
                      <a:pPr algn="ctr"/>
                      <a:r>
                        <a:rPr lang="en-US" dirty="0" smtClean="0"/>
                        <a:t>n/a</a:t>
                      </a:r>
                      <a:endParaRPr lang="en-US" dirty="0"/>
                    </a:p>
                  </a:txBody>
                  <a:tcPr/>
                </a:tc>
                <a:tc>
                  <a:txBody>
                    <a:bodyPr/>
                    <a:lstStyle/>
                    <a:p>
                      <a:pPr algn="ctr"/>
                      <a:r>
                        <a:rPr lang="en-US" dirty="0" smtClean="0"/>
                        <a:t>n/a</a:t>
                      </a:r>
                      <a:endParaRPr lang="en-US" dirty="0"/>
                    </a:p>
                  </a:txBody>
                  <a:tcPr/>
                </a:tc>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NVIDIA </a:t>
                      </a:r>
                      <a:r>
                        <a:rPr lang="en-US" dirty="0" err="1" smtClean="0"/>
                        <a:t>IndeX</a:t>
                      </a:r>
                      <a:r>
                        <a:rPr lang="en-US" dirty="0" smtClean="0"/>
                        <a:t> 8 GPU</a:t>
                      </a:r>
                    </a:p>
                  </a:txBody>
                  <a:tcPr/>
                </a:tc>
                <a:tc>
                  <a:txBody>
                    <a:bodyPr/>
                    <a:lstStyle/>
                    <a:p>
                      <a:pPr algn="ctr"/>
                      <a:r>
                        <a:rPr lang="en-US" dirty="0" smtClean="0"/>
                        <a:t>49 secs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1.48 frames/sec</a:t>
                      </a:r>
                    </a:p>
                  </a:txBody>
                  <a:tcPr/>
                </a:tc>
              </a:tr>
            </a:tbl>
          </a:graphicData>
        </a:graphic>
      </p:graphicFrame>
      <p:sp>
        <p:nvSpPr>
          <p:cNvPr id="343" name="CustomShape 1"/>
          <p:cNvSpPr/>
          <p:nvPr/>
        </p:nvSpPr>
        <p:spPr>
          <a:xfrm>
            <a:off x="432868" y="46080"/>
            <a:ext cx="11323800" cy="86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600" b="1" spc="-1" dirty="0">
                <a:solidFill>
                  <a:srgbClr val="404040"/>
                </a:solidFill>
                <a:latin typeface="Arial"/>
                <a:ea typeface="Noto Sans CJK SC Regular"/>
              </a:rPr>
              <a:t>Performance for parallel rendering</a:t>
            </a:r>
            <a:endParaRPr lang="en-US" sz="2600" spc="-1" dirty="0">
              <a:latin typeface="Arial"/>
            </a:endParaRPr>
          </a:p>
        </p:txBody>
      </p:sp>
      <p:sp>
        <p:nvSpPr>
          <p:cNvPr id="5" name="CustomShape 2"/>
          <p:cNvSpPr/>
          <p:nvPr/>
        </p:nvSpPr>
        <p:spPr>
          <a:xfrm>
            <a:off x="432868" y="1087560"/>
            <a:ext cx="10613439" cy="5138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109440">
              <a:spcBef>
                <a:spcPts val="1417"/>
              </a:spcBef>
              <a:buClr>
                <a:srgbClr val="000000"/>
              </a:buClr>
              <a:buSzPct val="45000"/>
            </a:pPr>
            <a:r>
              <a:rPr lang="en-US" sz="2400" spc="-1" dirty="0">
                <a:solidFill>
                  <a:srgbClr val="000000"/>
                </a:solidFill>
                <a:ea typeface="DejaVu Sans"/>
              </a:rPr>
              <a:t>We measured </a:t>
            </a:r>
            <a:r>
              <a:rPr lang="en-US" sz="2400" spc="-1" dirty="0">
                <a:solidFill>
                  <a:srgbClr val="000000"/>
                </a:solidFill>
              </a:rPr>
              <a:t>the average rendering time for the 300 animation steps</a:t>
            </a:r>
          </a:p>
          <a:p>
            <a:pPr marL="109440">
              <a:spcBef>
                <a:spcPts val="1417"/>
              </a:spcBef>
              <a:buClr>
                <a:srgbClr val="000000"/>
              </a:buClr>
              <a:buSzPct val="45000"/>
            </a:pPr>
            <a:endParaRPr lang="en-US" sz="2400" spc="-1" dirty="0">
              <a:solidFill>
                <a:srgbClr val="000000"/>
              </a:solidFill>
            </a:endParaRPr>
          </a:p>
          <a:p>
            <a:pPr marL="432000" indent="-322560">
              <a:spcBef>
                <a:spcPts val="1417"/>
              </a:spcBef>
              <a:buClr>
                <a:srgbClr val="000000"/>
              </a:buClr>
              <a:buSzPct val="45000"/>
              <a:buFont typeface="Wingdings" charset="2"/>
              <a:buChar char=""/>
            </a:pPr>
            <a:r>
              <a:rPr lang="en-US" sz="2400" spc="-1" dirty="0">
                <a:solidFill>
                  <a:srgbClr val="000000"/>
                </a:solidFill>
                <a:latin typeface="Arial"/>
                <a:ea typeface="DejaVu Sans"/>
              </a:rPr>
              <a:t>NVIDIA </a:t>
            </a:r>
            <a:r>
              <a:rPr lang="en-US" sz="2400" spc="-1" dirty="0" err="1">
                <a:solidFill>
                  <a:srgbClr val="000000"/>
                </a:solidFill>
                <a:latin typeface="Arial"/>
                <a:ea typeface="DejaVu Sans"/>
              </a:rPr>
              <a:t>IndeX</a:t>
            </a:r>
            <a:r>
              <a:rPr lang="en-US" sz="2400" spc="-1" dirty="0">
                <a:solidFill>
                  <a:srgbClr val="000000"/>
                </a:solidFill>
                <a:latin typeface="Arial"/>
                <a:ea typeface="DejaVu Sans"/>
              </a:rPr>
              <a:t> </a:t>
            </a:r>
            <a:r>
              <a:rPr lang="en-US" sz="2400" spc="-1" dirty="0" smtClean="0">
                <a:solidFill>
                  <a:srgbClr val="000000"/>
                </a:solidFill>
                <a:latin typeface="Arial"/>
                <a:ea typeface="DejaVu Sans"/>
              </a:rPr>
              <a:t>uses full </a:t>
            </a:r>
            <a:r>
              <a:rPr lang="en-US" sz="2400" spc="-1" dirty="0">
                <a:solidFill>
                  <a:srgbClr val="000000"/>
                </a:solidFill>
                <a:latin typeface="Arial"/>
                <a:ea typeface="DejaVu Sans"/>
              </a:rPr>
              <a:t>resolution data (32-bit </a:t>
            </a:r>
            <a:r>
              <a:rPr lang="en-US" sz="2400" spc="-1" dirty="0" smtClean="0">
                <a:solidFill>
                  <a:srgbClr val="000000"/>
                </a:solidFill>
                <a:latin typeface="Arial"/>
                <a:ea typeface="DejaVu Sans"/>
              </a:rPr>
              <a:t>floats)</a:t>
            </a:r>
            <a:endParaRPr lang="en-US" sz="2400" spc="-1" dirty="0">
              <a:solidFill>
                <a:srgbClr val="000000"/>
              </a:solidFill>
              <a:latin typeface="Arial"/>
              <a:ea typeface="DejaVu Sans"/>
            </a:endParaRPr>
          </a:p>
          <a:p>
            <a:pPr marL="889200" lvl="1" indent="-322560">
              <a:spcBef>
                <a:spcPts val="1417"/>
              </a:spcBef>
              <a:buClr>
                <a:srgbClr val="000000"/>
              </a:buClr>
              <a:buSzPct val="45000"/>
              <a:buFont typeface="Wingdings" charset="2"/>
              <a:buChar char=""/>
            </a:pPr>
            <a:r>
              <a:rPr lang="en-US" sz="2400" spc="-1" dirty="0">
                <a:solidFill>
                  <a:srgbClr val="000000"/>
                </a:solidFill>
                <a:latin typeface="Arial"/>
                <a:ea typeface="DejaVu Sans"/>
              </a:rPr>
              <a:t>9 billion cells * 4 bytes = 36 GB    =&gt; does not fit on 4 GPUs</a:t>
            </a:r>
          </a:p>
          <a:p>
            <a:pPr marL="889200" lvl="1" indent="-322560">
              <a:spcBef>
                <a:spcPts val="1417"/>
              </a:spcBef>
              <a:buClr>
                <a:srgbClr val="000000"/>
              </a:buClr>
              <a:buSzPct val="45000"/>
              <a:buFont typeface="Wingdings" charset="2"/>
              <a:buChar char=""/>
            </a:pPr>
            <a:r>
              <a:rPr lang="en-US" sz="2400" spc="-1" dirty="0">
                <a:solidFill>
                  <a:srgbClr val="000000"/>
                </a:solidFill>
                <a:latin typeface="Arial"/>
                <a:ea typeface="DejaVu Sans"/>
              </a:rPr>
              <a:t>Startup time is a killer (ghost-cell re-read and exchange)</a:t>
            </a:r>
          </a:p>
          <a:p>
            <a:pPr marL="432000" indent="-322560">
              <a:spcBef>
                <a:spcPts val="1417"/>
              </a:spcBef>
              <a:buClr>
                <a:srgbClr val="000000"/>
              </a:buClr>
              <a:buSzPct val="45000"/>
              <a:buFont typeface="Wingdings" charset="2"/>
              <a:buChar char=""/>
            </a:pPr>
            <a:r>
              <a:rPr lang="en-US" sz="2400" spc="-1" dirty="0" smtClean="0">
                <a:solidFill>
                  <a:srgbClr val="000000"/>
                </a:solidFill>
                <a:latin typeface="Arial"/>
                <a:ea typeface="DejaVu Sans"/>
              </a:rPr>
              <a:t>After initial setup, NVIDIA </a:t>
            </a:r>
            <a:r>
              <a:rPr lang="en-US" sz="2400" spc="-1" dirty="0" err="1">
                <a:solidFill>
                  <a:srgbClr val="000000"/>
                </a:solidFill>
                <a:latin typeface="Arial"/>
                <a:ea typeface="DejaVu Sans"/>
              </a:rPr>
              <a:t>IndeX</a:t>
            </a:r>
            <a:r>
              <a:rPr lang="en-US" sz="2400" spc="-1" dirty="0">
                <a:solidFill>
                  <a:srgbClr val="000000"/>
                </a:solidFill>
                <a:latin typeface="Arial"/>
                <a:ea typeface="DejaVu Sans"/>
              </a:rPr>
              <a:t> is a </a:t>
            </a:r>
            <a:r>
              <a:rPr lang="en-US" sz="2400" spc="-1" dirty="0" smtClean="0">
                <a:solidFill>
                  <a:srgbClr val="000000"/>
                </a:solidFill>
                <a:latin typeface="Arial"/>
                <a:ea typeface="DejaVu Sans"/>
              </a:rPr>
              <a:t>clear winner in terms of interactivity</a:t>
            </a:r>
            <a:endParaRPr lang="en-US" sz="2400" spc="-1" dirty="0">
              <a:solidFill>
                <a:srgbClr val="000000"/>
              </a:solidFill>
              <a:latin typeface="Arial"/>
              <a:ea typeface="DejaVu Sans"/>
            </a:endParaRPr>
          </a:p>
        </p:txBody>
      </p:sp>
    </p:spTree>
    <p:extLst>
      <p:ext uri="{BB962C8B-B14F-4D97-AF65-F5344CB8AC3E}">
        <p14:creationId xmlns:p14="http://schemas.microsoft.com/office/powerpoint/2010/main" val="37511821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Text Placeholder 2"/>
          <p:cNvSpPr>
            <a:spLocks noGrp="1"/>
          </p:cNvSpPr>
          <p:nvPr>
            <p:ph type="body"/>
          </p:nvPr>
        </p:nvSpPr>
        <p:spPr>
          <a:xfrm>
            <a:off x="609278" y="1604520"/>
            <a:ext cx="10820722" cy="3272280"/>
          </a:xfrm>
        </p:spPr>
        <p:txBody>
          <a:bodyPr>
            <a:normAutofit/>
          </a:bodyPr>
          <a:lstStyle/>
          <a:p>
            <a:r>
              <a:rPr lang="en-US" sz="2400" b="0" dirty="0" smtClean="0"/>
              <a:t>LOD (Level of details), reduced pixel resolution and other tricks are already common to increase rendering speed during interaction.</a:t>
            </a:r>
          </a:p>
          <a:p>
            <a:r>
              <a:rPr lang="en-US" sz="2400" b="0" dirty="0"/>
              <a:t>Computations at </a:t>
            </a:r>
            <a:r>
              <a:rPr lang="en-US" sz="2400" b="0" u="sng" dirty="0"/>
              <a:t>reduced bit resolution </a:t>
            </a:r>
            <a:r>
              <a:rPr lang="en-US" sz="2400" b="0" dirty="0"/>
              <a:t>and other data compression techniques are available to </a:t>
            </a:r>
            <a:r>
              <a:rPr lang="en-US" sz="2400" b="0" dirty="0" smtClean="0"/>
              <a:t>speed up computations and decrease </a:t>
            </a:r>
            <a:r>
              <a:rPr lang="en-US" sz="2400" b="0" dirty="0"/>
              <a:t>traditional I/O </a:t>
            </a:r>
            <a:r>
              <a:rPr lang="en-US" sz="2400" b="0" dirty="0" smtClean="0"/>
              <a:t>costs.</a:t>
            </a:r>
            <a:endParaRPr lang="en-US" sz="2400" b="0" dirty="0"/>
          </a:p>
          <a:p>
            <a:endParaRPr lang="en-US" sz="2400" b="0" dirty="0" smtClean="0"/>
          </a:p>
          <a:p>
            <a:r>
              <a:rPr lang="en-US" sz="2400" dirty="0" smtClean="0"/>
              <a:t>Idea</a:t>
            </a:r>
            <a:r>
              <a:rPr lang="en-US" sz="2400" b="0" dirty="0" smtClean="0"/>
              <a:t>: Data </a:t>
            </a:r>
            <a:r>
              <a:rPr lang="en-US" sz="2400" b="0" dirty="0" smtClean="0"/>
              <a:t>reduction techniques should be evaluated to reduce the CPU-GPU transfer bottlenecks and the GPU memory limitations.</a:t>
            </a:r>
          </a:p>
          <a:p>
            <a:endParaRPr lang="en-US" dirty="0"/>
          </a:p>
        </p:txBody>
      </p:sp>
      <p:sp>
        <p:nvSpPr>
          <p:cNvPr id="5" name="Text Placeholder 2"/>
          <p:cNvSpPr>
            <a:spLocks noGrp="1"/>
          </p:cNvSpPr>
          <p:nvPr>
            <p:ph type="body"/>
          </p:nvPr>
        </p:nvSpPr>
        <p:spPr>
          <a:xfrm>
            <a:off x="761678" y="4876800"/>
            <a:ext cx="10820722" cy="819000"/>
          </a:xfrm>
        </p:spPr>
        <p:txBody>
          <a:bodyPr>
            <a:noAutofit/>
          </a:bodyPr>
          <a:lstStyle/>
          <a:p>
            <a:r>
              <a:rPr lang="en-US" sz="2400" b="0" dirty="0" smtClean="0"/>
              <a:t>We are currently proceeding with a benchmark of the volume rendering with </a:t>
            </a:r>
            <a:r>
              <a:rPr lang="en-US" sz="2400" b="0" dirty="0" smtClean="0"/>
              <a:t>data at reduced </a:t>
            </a:r>
            <a:r>
              <a:rPr lang="en-US" sz="2400" b="0" dirty="0" smtClean="0"/>
              <a:t>bit resolution</a:t>
            </a:r>
            <a:endParaRPr lang="en-US" sz="2400" b="0" dirty="0" smtClean="0"/>
          </a:p>
        </p:txBody>
      </p:sp>
    </p:spTree>
    <p:extLst>
      <p:ext uri="{BB962C8B-B14F-4D97-AF65-F5344CB8AC3E}">
        <p14:creationId xmlns:p14="http://schemas.microsoft.com/office/powerpoint/2010/main" val="14454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31800" y="1310749"/>
            <a:ext cx="5472113" cy="4693702"/>
          </a:xfrm>
        </p:spPr>
      </p:pic>
      <p:pic>
        <p:nvPicPr>
          <p:cNvPr id="4" name="Content Placeholder 3"/>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88088" y="1310750"/>
            <a:ext cx="5472112" cy="4693701"/>
          </a:xfrm>
        </p:spPr>
      </p:pic>
      <p:sp>
        <p:nvSpPr>
          <p:cNvPr id="2" name="Title 1"/>
          <p:cNvSpPr>
            <a:spLocks noGrp="1"/>
          </p:cNvSpPr>
          <p:nvPr>
            <p:ph type="title"/>
          </p:nvPr>
        </p:nvSpPr>
        <p:spPr/>
        <p:txBody>
          <a:bodyPr/>
          <a:lstStyle/>
          <a:p>
            <a:r>
              <a:rPr lang="en-US" dirty="0" smtClean="0"/>
              <a:t>                  32-bit floats                      vs.         16-bit unsigned </a:t>
            </a:r>
            <a:r>
              <a:rPr lang="en-US" smtClean="0"/>
              <a:t>int</a:t>
            </a:r>
            <a:endParaRPr lang="en-US" dirty="0"/>
          </a:p>
        </p:txBody>
      </p:sp>
    </p:spTree>
    <p:extLst>
      <p:ext uri="{BB962C8B-B14F-4D97-AF65-F5344CB8AC3E}">
        <p14:creationId xmlns:p14="http://schemas.microsoft.com/office/powerpoint/2010/main" val="30950866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31800" y="1310749"/>
            <a:ext cx="5472113" cy="4693702"/>
          </a:xfrm>
        </p:spPr>
      </p:pic>
      <p:sp>
        <p:nvSpPr>
          <p:cNvPr id="2" name="Title 1"/>
          <p:cNvSpPr>
            <a:spLocks noGrp="1"/>
          </p:cNvSpPr>
          <p:nvPr>
            <p:ph type="title"/>
          </p:nvPr>
        </p:nvSpPr>
        <p:spPr/>
        <p:txBody>
          <a:bodyPr/>
          <a:lstStyle/>
          <a:p>
            <a:r>
              <a:rPr lang="en-US" dirty="0" smtClean="0"/>
              <a:t>                  Image </a:t>
            </a:r>
            <a:r>
              <a:rPr lang="en-US" dirty="0" err="1" smtClean="0"/>
              <a:t>Magick</a:t>
            </a:r>
            <a:r>
              <a:rPr lang="en-US" dirty="0" smtClean="0"/>
              <a:t> pixel difference</a:t>
            </a:r>
            <a:endParaRPr lang="en-US" dirty="0"/>
          </a:p>
        </p:txBody>
      </p:sp>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88088" y="1310750"/>
            <a:ext cx="5472112" cy="4693701"/>
          </a:xfrm>
        </p:spPr>
      </p:pic>
    </p:spTree>
    <p:extLst>
      <p:ext uri="{BB962C8B-B14F-4D97-AF65-F5344CB8AC3E}">
        <p14:creationId xmlns:p14="http://schemas.microsoft.com/office/powerpoint/2010/main" val="1779726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urbulent thermal convection in geophysics"/>
          <p:cNvSpPr txBox="1">
            <a:spLocks noGrp="1"/>
          </p:cNvSpPr>
          <p:nvPr>
            <p:ph type="title"/>
          </p:nvPr>
        </p:nvSpPr>
        <p:spPr>
          <a:xfrm>
            <a:off x="533400" y="-239962"/>
            <a:ext cx="10992396" cy="1482329"/>
          </a:xfrm>
          <a:prstGeom prst="rect">
            <a:avLst/>
          </a:prstGeom>
        </p:spPr>
        <p:txBody>
          <a:bodyPr>
            <a:normAutofit/>
          </a:bodyPr>
          <a:lstStyle>
            <a:lvl1pPr>
              <a:defRPr sz="5200" b="1">
                <a:solidFill>
                  <a:srgbClr val="0433FF"/>
                </a:solidFill>
                <a:latin typeface="Helvetica"/>
                <a:ea typeface="Helvetica"/>
                <a:cs typeface="Helvetica"/>
                <a:sym typeface="Helvetica"/>
              </a:defRPr>
            </a:lvl1pPr>
          </a:lstStyle>
          <a:p>
            <a:r>
              <a:rPr sz="2800" dirty="0">
                <a:solidFill>
                  <a:schemeClr val="tx1"/>
                </a:solidFill>
                <a:latin typeface="Arial" panose="020B0604020202020204" pitchFamily="34" charset="0"/>
                <a:cs typeface="Arial" panose="020B0604020202020204" pitchFamily="34" charset="0"/>
              </a:rPr>
              <a:t>Turbulent thermal convection in geophysics</a:t>
            </a:r>
          </a:p>
        </p:txBody>
      </p:sp>
      <p:pic>
        <p:nvPicPr>
          <p:cNvPr id="9" name="image27.png" descr="image27.png"/>
          <p:cNvPicPr>
            <a:picLocks noChangeAspect="1"/>
          </p:cNvPicPr>
          <p:nvPr/>
        </p:nvPicPr>
        <p:blipFill>
          <a:blip r:embed="rId3">
            <a:extLst/>
          </a:blip>
          <a:stretch>
            <a:fillRect/>
          </a:stretch>
        </p:blipFill>
        <p:spPr>
          <a:xfrm>
            <a:off x="1752597" y="1219200"/>
            <a:ext cx="4533900" cy="2461260"/>
          </a:xfrm>
          <a:prstGeom prst="rect">
            <a:avLst/>
          </a:prstGeom>
          <a:ln w="12700">
            <a:miter lim="400000"/>
          </a:ln>
        </p:spPr>
      </p:pic>
      <p:pic>
        <p:nvPicPr>
          <p:cNvPr id="10" name="agburt03_11a.jpg" descr="agburt03_11a.jpg"/>
          <p:cNvPicPr>
            <a:picLocks/>
          </p:cNvPicPr>
          <p:nvPr/>
        </p:nvPicPr>
        <p:blipFill>
          <a:blip r:embed="rId4">
            <a:extLst/>
          </a:blip>
          <a:stretch>
            <a:fillRect/>
          </a:stretch>
        </p:blipFill>
        <p:spPr>
          <a:xfrm>
            <a:off x="6629400" y="1171575"/>
            <a:ext cx="4572000" cy="2562225"/>
          </a:xfrm>
          <a:prstGeom prst="rect">
            <a:avLst/>
          </a:prstGeom>
          <a:ln w="12700">
            <a:miter lim="400000"/>
          </a:ln>
        </p:spPr>
      </p:pic>
      <p:pic>
        <p:nvPicPr>
          <p:cNvPr id="11" name="chp_mantle.jpg" descr="chp_mantle.jpg"/>
          <p:cNvPicPr>
            <a:picLocks/>
          </p:cNvPicPr>
          <p:nvPr/>
        </p:nvPicPr>
        <p:blipFill>
          <a:blip r:embed="rId5">
            <a:extLst/>
          </a:blip>
          <a:stretch>
            <a:fillRect/>
          </a:stretch>
        </p:blipFill>
        <p:spPr>
          <a:xfrm>
            <a:off x="2362200" y="4191000"/>
            <a:ext cx="2981325" cy="2286000"/>
          </a:xfrm>
          <a:prstGeom prst="rect">
            <a:avLst/>
          </a:prstGeom>
          <a:ln w="12700">
            <a:miter lim="400000"/>
          </a:ln>
        </p:spPr>
      </p:pic>
      <p:sp>
        <p:nvSpPr>
          <p:cNvPr id="12" name="ocean"/>
          <p:cNvSpPr txBox="1"/>
          <p:nvPr/>
        </p:nvSpPr>
        <p:spPr>
          <a:xfrm>
            <a:off x="731804" y="3757597"/>
            <a:ext cx="1020793" cy="410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marL="57799" marR="57799" algn="l" defTabSz="647700">
              <a:defRPr sz="2200">
                <a:uFill>
                  <a:solidFill>
                    <a:srgbClr val="000000"/>
                  </a:solidFill>
                </a:uFill>
                <a:latin typeface="Arial"/>
                <a:ea typeface="Arial"/>
                <a:cs typeface="Arial"/>
                <a:sym typeface="Arial"/>
              </a:defRPr>
            </a:lvl1pPr>
          </a:lstStyle>
          <a:p>
            <a:r>
              <a:rPr lang="en-US" dirty="0"/>
              <a:t>O</a:t>
            </a:r>
            <a:r>
              <a:rPr dirty="0"/>
              <a:t>cean</a:t>
            </a:r>
          </a:p>
        </p:txBody>
      </p:sp>
      <p:sp>
        <p:nvSpPr>
          <p:cNvPr id="13" name="atmosphere"/>
          <p:cNvSpPr txBox="1"/>
          <p:nvPr/>
        </p:nvSpPr>
        <p:spPr>
          <a:xfrm>
            <a:off x="10287000" y="4008910"/>
            <a:ext cx="1711687" cy="410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marL="57799" marR="57799" algn="l" defTabSz="647700">
              <a:defRPr sz="2200">
                <a:uFill>
                  <a:solidFill>
                    <a:srgbClr val="000000"/>
                  </a:solidFill>
                </a:uFill>
                <a:latin typeface="Arial"/>
                <a:ea typeface="Arial"/>
                <a:cs typeface="Arial"/>
                <a:sym typeface="Arial"/>
              </a:defRPr>
            </a:lvl1pPr>
          </a:lstStyle>
          <a:p>
            <a:r>
              <a:rPr lang="en-US" dirty="0"/>
              <a:t>A</a:t>
            </a:r>
            <a:r>
              <a:rPr dirty="0"/>
              <a:t>tmosphere</a:t>
            </a:r>
          </a:p>
        </p:txBody>
      </p:sp>
      <p:sp>
        <p:nvSpPr>
          <p:cNvPr id="15" name="earth mantle"/>
          <p:cNvSpPr txBox="1"/>
          <p:nvPr/>
        </p:nvSpPr>
        <p:spPr>
          <a:xfrm>
            <a:off x="2985266" y="6447310"/>
            <a:ext cx="2043934" cy="410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lvl1pPr marL="57799" marR="57799" algn="l" defTabSz="647700">
              <a:defRPr sz="2200">
                <a:uFill>
                  <a:solidFill>
                    <a:srgbClr val="000000"/>
                  </a:solidFill>
                </a:uFill>
                <a:latin typeface="Arial"/>
                <a:ea typeface="Arial"/>
                <a:cs typeface="Arial"/>
                <a:sym typeface="Arial"/>
              </a:defRPr>
            </a:lvl1pPr>
          </a:lstStyle>
          <a:p>
            <a:r>
              <a:rPr lang="en-US" dirty="0"/>
              <a:t>E</a:t>
            </a:r>
            <a:r>
              <a:rPr dirty="0"/>
              <a:t>arth mantle</a:t>
            </a:r>
          </a:p>
        </p:txBody>
      </p:sp>
      <p:pic>
        <p:nvPicPr>
          <p:cNvPr id="16" name="image29.png" descr="image29.png"/>
          <p:cNvPicPr>
            <a:picLocks noChangeAspect="1"/>
          </p:cNvPicPr>
          <p:nvPr/>
        </p:nvPicPr>
        <p:blipFill>
          <a:blip r:embed="rId6">
            <a:extLst/>
          </a:blip>
          <a:stretch>
            <a:fillRect/>
          </a:stretch>
        </p:blipFill>
        <p:spPr>
          <a:xfrm>
            <a:off x="6858000" y="4267200"/>
            <a:ext cx="2362200" cy="2362200"/>
          </a:xfrm>
          <a:prstGeom prst="rect">
            <a:avLst/>
          </a:prstGeom>
          <a:ln w="12700"/>
        </p:spPr>
      </p:pic>
      <p:sp>
        <p:nvSpPr>
          <p:cNvPr id="17" name="earth core"/>
          <p:cNvSpPr txBox="1"/>
          <p:nvPr/>
        </p:nvSpPr>
        <p:spPr>
          <a:xfrm>
            <a:off x="9372600" y="6009577"/>
            <a:ext cx="1676400" cy="446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spAutoFit/>
          </a:bodyPr>
          <a:lstStyle>
            <a:lvl1pPr algn="l" defTabSz="1300480">
              <a:spcBef>
                <a:spcPts val="1500"/>
              </a:spcBef>
              <a:buClr>
                <a:srgbClr val="434ED6"/>
              </a:buClr>
              <a:defRPr sz="2200">
                <a:uFill>
                  <a:solidFill>
                    <a:srgbClr val="434ED6"/>
                  </a:solidFill>
                </a:uFill>
                <a:latin typeface="Arial"/>
                <a:ea typeface="Arial"/>
                <a:cs typeface="Arial"/>
                <a:sym typeface="Arial"/>
              </a:defRPr>
            </a:lvl1pPr>
          </a:lstStyle>
          <a:p>
            <a:r>
              <a:rPr lang="en-US" sz="2400" dirty="0"/>
              <a:t>E</a:t>
            </a:r>
            <a:r>
              <a:rPr sz="2400" dirty="0"/>
              <a:t>arth core</a:t>
            </a:r>
          </a:p>
        </p:txBody>
      </p:sp>
    </p:spTree>
    <p:extLst>
      <p:ext uri="{BB962C8B-B14F-4D97-AF65-F5344CB8AC3E}">
        <p14:creationId xmlns:p14="http://schemas.microsoft.com/office/powerpoint/2010/main" val="1627503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432868" y="46080"/>
            <a:ext cx="11323800" cy="86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600" b="1" spc="-1" dirty="0" smtClean="0">
                <a:solidFill>
                  <a:srgbClr val="404040"/>
                </a:solidFill>
                <a:latin typeface="Arial"/>
                <a:ea typeface="Noto Sans CJK SC Regular"/>
              </a:rPr>
              <a:t>Summary and conclusion</a:t>
            </a:r>
            <a:endParaRPr lang="en-US" sz="2600" spc="-1" dirty="0">
              <a:latin typeface="Arial"/>
            </a:endParaRPr>
          </a:p>
        </p:txBody>
      </p:sp>
      <p:sp>
        <p:nvSpPr>
          <p:cNvPr id="344" name="CustomShape 2"/>
          <p:cNvSpPr/>
          <p:nvPr/>
        </p:nvSpPr>
        <p:spPr>
          <a:xfrm>
            <a:off x="432868" y="1087560"/>
            <a:ext cx="10613439" cy="5138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lnSpcReduction="10000"/>
          </a:bodyPr>
          <a:lstStyle/>
          <a:p>
            <a:pPr marL="432000" indent="-322560">
              <a:spcBef>
                <a:spcPts val="1417"/>
              </a:spcBef>
              <a:buClr>
                <a:srgbClr val="000000"/>
              </a:buClr>
              <a:buSzPct val="45000"/>
              <a:buFont typeface="Wingdings" charset="2"/>
              <a:buChar char=""/>
            </a:pPr>
            <a:r>
              <a:rPr lang="en-US" sz="2400" spc="-1" dirty="0" smtClean="0">
                <a:solidFill>
                  <a:srgbClr val="000000"/>
                </a:solidFill>
                <a:latin typeface="Arial"/>
                <a:ea typeface="DejaVu Sans"/>
              </a:rPr>
              <a:t>Provided a visualization platform for </a:t>
            </a:r>
            <a:r>
              <a:rPr lang="en-US" sz="2400" spc="-1" dirty="0" smtClean="0">
                <a:solidFill>
                  <a:srgbClr val="000000"/>
                </a:solidFill>
                <a:latin typeface="Arial"/>
                <a:ea typeface="DejaVu Sans"/>
              </a:rPr>
              <a:t>a thermal convection simulation, </a:t>
            </a:r>
            <a:r>
              <a:rPr lang="en-US" sz="2400" spc="-1" dirty="0" smtClean="0">
                <a:solidFill>
                  <a:srgbClr val="000000"/>
                </a:solidFill>
                <a:latin typeface="Arial"/>
                <a:ea typeface="DejaVu Sans"/>
              </a:rPr>
              <a:t>enabling interactive analysis and tuning of volume rendering parameters.</a:t>
            </a:r>
          </a:p>
          <a:p>
            <a:pPr marL="432000" indent="-322560">
              <a:spcBef>
                <a:spcPts val="1417"/>
              </a:spcBef>
              <a:buClr>
                <a:srgbClr val="000000"/>
              </a:buClr>
              <a:buSzPct val="45000"/>
              <a:buFont typeface="Wingdings" charset="2"/>
              <a:buChar char=""/>
            </a:pPr>
            <a:r>
              <a:rPr lang="en-US" sz="2400" spc="-1" dirty="0">
                <a:solidFill>
                  <a:srgbClr val="000000"/>
                </a:solidFill>
              </a:rPr>
              <a:t>The </a:t>
            </a:r>
            <a:r>
              <a:rPr lang="en-US" sz="2400" spc="-1" dirty="0" err="1">
                <a:solidFill>
                  <a:srgbClr val="000000"/>
                </a:solidFill>
              </a:rPr>
              <a:t>ParaView</a:t>
            </a:r>
            <a:r>
              <a:rPr lang="en-US" sz="2400" spc="-1" dirty="0">
                <a:solidFill>
                  <a:srgbClr val="000000"/>
                </a:solidFill>
              </a:rPr>
              <a:t> end user application was used as a front-end </a:t>
            </a:r>
            <a:r>
              <a:rPr lang="en-US" sz="2400" spc="-1" dirty="0" smtClean="0">
                <a:solidFill>
                  <a:srgbClr val="000000"/>
                </a:solidFill>
              </a:rPr>
              <a:t>to e</a:t>
            </a:r>
            <a:r>
              <a:rPr lang="en-US" sz="2400" spc="-1" dirty="0" smtClean="0">
                <a:solidFill>
                  <a:srgbClr val="000000"/>
                </a:solidFill>
                <a:latin typeface="Arial"/>
                <a:ea typeface="DejaVu Sans"/>
              </a:rPr>
              <a:t>valuate three </a:t>
            </a:r>
            <a:r>
              <a:rPr lang="en-US" sz="2400" spc="-1" dirty="0" smtClean="0">
                <a:solidFill>
                  <a:srgbClr val="000000"/>
                </a:solidFill>
                <a:latin typeface="Arial"/>
                <a:ea typeface="DejaVu Sans"/>
              </a:rPr>
              <a:t>different volume rendering libraries to support high resolution data on CPU and GPU hardware</a:t>
            </a:r>
            <a:r>
              <a:rPr lang="en-US" sz="2400" spc="-1" dirty="0" smtClean="0">
                <a:solidFill>
                  <a:srgbClr val="000000"/>
                </a:solidFill>
                <a:latin typeface="Arial"/>
                <a:ea typeface="DejaVu Sans"/>
              </a:rPr>
              <a:t>.</a:t>
            </a:r>
            <a:endParaRPr lang="en-US" sz="2400" spc="-1" dirty="0">
              <a:solidFill>
                <a:srgbClr val="000000"/>
              </a:solidFill>
              <a:latin typeface="Arial"/>
            </a:endParaRPr>
          </a:p>
          <a:p>
            <a:pPr marL="432000" indent="-322560">
              <a:spcBef>
                <a:spcPts val="1417"/>
              </a:spcBef>
              <a:buClr>
                <a:srgbClr val="000000"/>
              </a:buClr>
              <a:buSzPct val="45000"/>
              <a:buFont typeface="Wingdings" charset="2"/>
              <a:buChar char=""/>
            </a:pPr>
            <a:r>
              <a:rPr lang="en-US" sz="2400" spc="-1" dirty="0" smtClean="0">
                <a:solidFill>
                  <a:srgbClr val="000000"/>
                </a:solidFill>
                <a:latin typeface="Arial"/>
              </a:rPr>
              <a:t>Demonstrated valid performance for a </a:t>
            </a:r>
            <a:r>
              <a:rPr lang="en-US" sz="2400" spc="-1" dirty="0">
                <a:solidFill>
                  <a:srgbClr val="000000"/>
                </a:solidFill>
                <a:latin typeface="Arial"/>
              </a:rPr>
              <a:t>CPU-based library, </a:t>
            </a:r>
            <a:r>
              <a:rPr lang="en-US" sz="2400" spc="-1" dirty="0" err="1" smtClean="0">
                <a:solidFill>
                  <a:srgbClr val="000000"/>
                </a:solidFill>
                <a:latin typeface="Arial"/>
              </a:rPr>
              <a:t>OSPRay</a:t>
            </a:r>
            <a:r>
              <a:rPr lang="en-US" sz="2400" spc="-1" dirty="0" smtClean="0">
                <a:solidFill>
                  <a:srgbClr val="000000"/>
                </a:solidFill>
                <a:latin typeface="Arial"/>
              </a:rPr>
              <a:t>.</a:t>
            </a:r>
            <a:endParaRPr lang="en-US" sz="2400" spc="-1" dirty="0" smtClean="0">
              <a:solidFill>
                <a:srgbClr val="000000"/>
              </a:solidFill>
              <a:latin typeface="Arial"/>
            </a:endParaRPr>
          </a:p>
          <a:p>
            <a:pPr marL="432000" indent="-322560">
              <a:spcBef>
                <a:spcPts val="1417"/>
              </a:spcBef>
              <a:buClr>
                <a:srgbClr val="000000"/>
              </a:buClr>
              <a:buSzPct val="45000"/>
              <a:buFont typeface="Wingdings" charset="2"/>
              <a:buChar char=""/>
            </a:pPr>
            <a:r>
              <a:rPr lang="en-US" sz="2400" spc="-1" dirty="0" smtClean="0">
                <a:solidFill>
                  <a:srgbClr val="000000"/>
                </a:solidFill>
                <a:latin typeface="Arial"/>
              </a:rPr>
              <a:t>GPU-based libraries have higher </a:t>
            </a:r>
            <a:r>
              <a:rPr lang="en-US" sz="2400" spc="-1" dirty="0" smtClean="0">
                <a:solidFill>
                  <a:srgbClr val="000000"/>
                </a:solidFill>
                <a:latin typeface="Arial"/>
              </a:rPr>
              <a:t>startup costs and </a:t>
            </a:r>
            <a:r>
              <a:rPr lang="en-US" sz="2400" spc="-1" dirty="0" smtClean="0">
                <a:solidFill>
                  <a:srgbClr val="000000"/>
                </a:solidFill>
                <a:latin typeface="Arial"/>
              </a:rPr>
              <a:t>are memory-limited, but offer higher interactive frames rates.</a:t>
            </a:r>
            <a:endParaRPr lang="en-US" sz="2400" spc="-1" dirty="0">
              <a:solidFill>
                <a:srgbClr val="000000"/>
              </a:solidFill>
              <a:latin typeface="Arial"/>
            </a:endParaRPr>
          </a:p>
          <a:p>
            <a:pPr marL="432000" indent="-322560">
              <a:spcBef>
                <a:spcPts val="1417"/>
              </a:spcBef>
              <a:buClr>
                <a:srgbClr val="000000"/>
              </a:buClr>
              <a:buSzPct val="45000"/>
              <a:buFont typeface="Wingdings" charset="2"/>
              <a:buChar char=""/>
            </a:pPr>
            <a:r>
              <a:rPr lang="en-US" sz="2400" spc="-1" dirty="0" smtClean="0">
                <a:solidFill>
                  <a:srgbClr val="000000"/>
                </a:solidFill>
                <a:latin typeface="Arial"/>
              </a:rPr>
              <a:t>Our </a:t>
            </a:r>
            <a:r>
              <a:rPr lang="en-US" sz="2400" spc="-1" dirty="0" smtClean="0">
                <a:solidFill>
                  <a:srgbClr val="000000"/>
                </a:solidFill>
                <a:latin typeface="Arial"/>
              </a:rPr>
              <a:t>production-ready solution </a:t>
            </a:r>
            <a:r>
              <a:rPr lang="en-US" sz="2400" spc="-1" dirty="0" smtClean="0">
                <a:solidFill>
                  <a:srgbClr val="000000"/>
                </a:solidFill>
                <a:latin typeface="Arial"/>
              </a:rPr>
              <a:t>is a </a:t>
            </a:r>
            <a:r>
              <a:rPr lang="en-US" sz="2400" spc="-1" dirty="0" smtClean="0">
                <a:solidFill>
                  <a:srgbClr val="000000"/>
                </a:solidFill>
                <a:latin typeface="Arial"/>
              </a:rPr>
              <a:t>compromise between (parallel) I/O costs and parallel </a:t>
            </a:r>
            <a:r>
              <a:rPr lang="en-US" sz="2400" spc="-1" dirty="0" smtClean="0">
                <a:solidFill>
                  <a:srgbClr val="000000"/>
                </a:solidFill>
                <a:latin typeface="Arial"/>
              </a:rPr>
              <a:t>rendering costs.</a:t>
            </a:r>
            <a:endParaRPr lang="en-US" sz="2400" spc="-1" dirty="0" smtClean="0">
              <a:solidFill>
                <a:srgbClr val="000000"/>
              </a:solidFill>
              <a:latin typeface="Arial"/>
            </a:endParaRPr>
          </a:p>
          <a:p>
            <a:pPr marL="432000" indent="-322560">
              <a:spcBef>
                <a:spcPts val="1417"/>
              </a:spcBef>
              <a:buClr>
                <a:srgbClr val="000000"/>
              </a:buClr>
              <a:buSzPct val="45000"/>
              <a:buFont typeface="Wingdings" charset="2"/>
              <a:buChar char=""/>
            </a:pPr>
            <a:r>
              <a:rPr lang="en-US" sz="2400" spc="-1" dirty="0" smtClean="0">
                <a:solidFill>
                  <a:srgbClr val="000000"/>
                </a:solidFill>
                <a:latin typeface="Arial"/>
              </a:rPr>
              <a:t>Coupling simulation and in-situ visualization has strong memory costs which need </a:t>
            </a:r>
            <a:r>
              <a:rPr lang="en-US" sz="2400" spc="-1" dirty="0" smtClean="0">
                <a:solidFill>
                  <a:srgbClr val="000000"/>
                </a:solidFill>
                <a:latin typeface="Arial"/>
              </a:rPr>
              <a:t>evaluation.</a:t>
            </a:r>
            <a:endParaRPr lang="en-US" sz="2400" spc="-1" dirty="0" smtClean="0">
              <a:solidFill>
                <a:srgbClr val="000000"/>
              </a:solidFill>
              <a:latin typeface="Arial"/>
            </a:endParaRPr>
          </a:p>
          <a:p>
            <a:pPr marL="432000" indent="-322560">
              <a:spcBef>
                <a:spcPts val="1417"/>
              </a:spcBef>
              <a:buClr>
                <a:srgbClr val="000000"/>
              </a:buClr>
              <a:buSzPct val="45000"/>
              <a:buFont typeface="Wingdings" charset="2"/>
              <a:buChar char=""/>
            </a:pPr>
            <a:endParaRPr lang="en-US" sz="2400" spc="-1" dirty="0">
              <a:solidFill>
                <a:srgbClr val="000000"/>
              </a:solidFill>
              <a:latin typeface="Arial"/>
            </a:endParaRPr>
          </a:p>
        </p:txBody>
      </p:sp>
    </p:spTree>
    <p:extLst>
      <p:ext uri="{BB962C8B-B14F-4D97-AF65-F5344CB8AC3E}">
        <p14:creationId xmlns:p14="http://schemas.microsoft.com/office/powerpoint/2010/main" val="37737282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half" idx="1"/>
          </p:nvPr>
        </p:nvSpPr>
        <p:spPr/>
        <p:txBody>
          <a:bodyPr>
            <a:normAutofit/>
          </a:bodyPr>
          <a:lstStyle/>
          <a:p>
            <a:r>
              <a:rPr lang="en-US" sz="2400" dirty="0"/>
              <a:t>Dutch Organization for Scientific Research (</a:t>
            </a:r>
            <a:r>
              <a:rPr lang="en-US" sz="2400" dirty="0" smtClean="0"/>
              <a:t>NWO-I)</a:t>
            </a:r>
          </a:p>
          <a:p>
            <a:r>
              <a:rPr lang="en-US" sz="2400" dirty="0"/>
              <a:t>Dutch national e-infrastructure of </a:t>
            </a:r>
            <a:r>
              <a:rPr lang="en-US" sz="2400" dirty="0" err="1" smtClean="0"/>
              <a:t>SURFsara</a:t>
            </a:r>
            <a:endParaRPr lang="en-US" sz="2400" dirty="0" smtClean="0"/>
          </a:p>
          <a:p>
            <a:r>
              <a:rPr lang="en-US" sz="2400" dirty="0"/>
              <a:t>Priority </a:t>
            </a:r>
            <a:r>
              <a:rPr lang="en-US" sz="2400" dirty="0" err="1"/>
              <a:t>Programme</a:t>
            </a:r>
            <a:r>
              <a:rPr lang="en-US" sz="2400" dirty="0"/>
              <a:t> SPP 1881 Turbulent Superstructures of the Deutsche </a:t>
            </a:r>
            <a:r>
              <a:rPr lang="en-US" sz="2400" dirty="0" err="1"/>
              <a:t>Forschungsgemeinschaft</a:t>
            </a:r>
            <a:endParaRPr lang="en-US" sz="2400" dirty="0" smtClean="0"/>
          </a:p>
          <a:p>
            <a:r>
              <a:rPr lang="en-US" sz="2400" dirty="0" smtClean="0"/>
              <a:t>CSCS Compute </a:t>
            </a:r>
            <a:r>
              <a:rPr lang="en-US" sz="2400" dirty="0"/>
              <a:t>allocations s713 and s802</a:t>
            </a:r>
          </a:p>
        </p:txBody>
      </p:sp>
      <p:sp>
        <p:nvSpPr>
          <p:cNvPr id="4" name="Text Placeholder 3"/>
          <p:cNvSpPr>
            <a:spLocks noGrp="1"/>
          </p:cNvSpPr>
          <p:nvPr>
            <p:ph sz="half" idx="2"/>
          </p:nvPr>
        </p:nvSpPr>
        <p:spPr/>
        <p:txBody>
          <a:bodyPr>
            <a:normAutofit/>
          </a:bodyPr>
          <a:lstStyle/>
          <a:p>
            <a:r>
              <a:rPr lang="en-US" sz="2400" dirty="0" err="1"/>
              <a:t>ParaView</a:t>
            </a:r>
            <a:r>
              <a:rPr lang="en-US" sz="2400" dirty="0"/>
              <a:t> </a:t>
            </a:r>
            <a:r>
              <a:rPr lang="en-US" sz="2400" dirty="0" smtClean="0"/>
              <a:t>dev. </a:t>
            </a:r>
            <a:r>
              <a:rPr lang="en-US" sz="2400" dirty="0"/>
              <a:t>team at </a:t>
            </a:r>
            <a:r>
              <a:rPr lang="en-US" sz="2400" dirty="0" err="1"/>
              <a:t>Kitware</a:t>
            </a:r>
            <a:r>
              <a:rPr lang="en-US" sz="2400" dirty="0"/>
              <a:t>, </a:t>
            </a:r>
            <a:r>
              <a:rPr lang="en-US" sz="2400" dirty="0" smtClean="0"/>
              <a:t>USA</a:t>
            </a:r>
          </a:p>
          <a:p>
            <a:pPr lvl="1"/>
            <a:r>
              <a:rPr lang="en-US" sz="2400" dirty="0"/>
              <a:t>Dave </a:t>
            </a:r>
            <a:r>
              <a:rPr lang="en-US" sz="2400" dirty="0" err="1"/>
              <a:t>Demarle</a:t>
            </a:r>
            <a:r>
              <a:rPr lang="en-US" sz="2400" dirty="0"/>
              <a:t> </a:t>
            </a:r>
            <a:r>
              <a:rPr lang="en-US" sz="2400" dirty="0" smtClean="0"/>
              <a:t>with reference to the </a:t>
            </a:r>
            <a:r>
              <a:rPr lang="en-US" sz="2400" dirty="0" err="1" smtClean="0"/>
              <a:t>ParaView</a:t>
            </a:r>
            <a:r>
              <a:rPr lang="en-US" sz="2400" dirty="0" smtClean="0"/>
              <a:t> </a:t>
            </a:r>
            <a:r>
              <a:rPr lang="en-US" sz="2400" dirty="0" err="1" smtClean="0"/>
              <a:t>OSPRay</a:t>
            </a:r>
            <a:r>
              <a:rPr lang="en-US" sz="2400" dirty="0" smtClean="0"/>
              <a:t> plugin</a:t>
            </a:r>
          </a:p>
          <a:p>
            <a:r>
              <a:rPr lang="en-US" sz="2400" dirty="0" smtClean="0"/>
              <a:t>NVIDIA </a:t>
            </a:r>
            <a:r>
              <a:rPr lang="en-US" sz="2400" dirty="0" err="1" smtClean="0"/>
              <a:t>IndeX</a:t>
            </a:r>
            <a:r>
              <a:rPr lang="en-US" sz="2400" dirty="0" smtClean="0"/>
              <a:t> dev. team</a:t>
            </a:r>
          </a:p>
          <a:p>
            <a:pPr lvl="1"/>
            <a:r>
              <a:rPr lang="en-US" sz="2400" dirty="0" err="1" smtClean="0"/>
              <a:t>Mahendra</a:t>
            </a:r>
            <a:r>
              <a:rPr lang="en-US" sz="2400" dirty="0" smtClean="0"/>
              <a:t> </a:t>
            </a:r>
            <a:r>
              <a:rPr lang="en-US" sz="2400" dirty="0" err="1" smtClean="0"/>
              <a:t>Roopa@NVIDIA</a:t>
            </a:r>
            <a:endParaRPr lang="en-US" sz="2400" dirty="0"/>
          </a:p>
        </p:txBody>
      </p:sp>
      <p:sp>
        <p:nvSpPr>
          <p:cNvPr id="2" name="Title 1"/>
          <p:cNvSpPr>
            <a:spLocks noGrp="1"/>
          </p:cNvSpPr>
          <p:nvPr>
            <p:ph type="title"/>
          </p:nvPr>
        </p:nvSpPr>
        <p:spPr/>
        <p:txBody>
          <a:bodyPr/>
          <a:lstStyle/>
          <a:p>
            <a:r>
              <a:rPr lang="en-US" dirty="0" smtClean="0"/>
              <a:t>Acknowledgments</a:t>
            </a:r>
            <a:endParaRPr lang="en-US" dirty="0"/>
          </a:p>
        </p:txBody>
      </p:sp>
    </p:spTree>
    <p:extLst>
      <p:ext uri="{BB962C8B-B14F-4D97-AF65-F5344CB8AC3E}">
        <p14:creationId xmlns:p14="http://schemas.microsoft.com/office/powerpoint/2010/main" val="4069311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999236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066596" y="649145"/>
            <a:ext cx="6955572" cy="1143000"/>
          </a:xfrm>
        </p:spPr>
        <p:txBody>
          <a:bodyPr>
            <a:normAutofit/>
          </a:bodyPr>
          <a:lstStyle/>
          <a:p>
            <a:r>
              <a:rPr lang="en-US" altLang="en-US" sz="2800" b="1" dirty="0" smtClean="0"/>
              <a:t>Convection in the atmosphere</a:t>
            </a:r>
          </a:p>
        </p:txBody>
      </p:sp>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9922" y="385233"/>
            <a:ext cx="3527325" cy="298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1833033" y="2250784"/>
            <a:ext cx="6689106" cy="3804217"/>
            <a:chOff x="53351" y="984766"/>
            <a:chExt cx="8959855" cy="5095634"/>
          </a:xfrm>
        </p:grpSpPr>
        <p:pic>
          <p:nvPicPr>
            <p:cNvPr id="10" name="Clouds_over_Europe.JPG" descr="Clouds_over_Europe.JPG"/>
            <p:cNvPicPr>
              <a:picLocks noChangeAspect="1"/>
            </p:cNvPicPr>
            <p:nvPr/>
          </p:nvPicPr>
          <p:blipFill>
            <a:blip r:embed="rId4">
              <a:extLst/>
            </a:blip>
            <a:stretch>
              <a:fillRect/>
            </a:stretch>
          </p:blipFill>
          <p:spPr>
            <a:xfrm>
              <a:off x="4864100" y="2761115"/>
              <a:ext cx="4149106" cy="3319285"/>
            </a:xfrm>
            <a:prstGeom prst="rect">
              <a:avLst/>
            </a:prstGeom>
            <a:ln w="12700">
              <a:miter lim="400000"/>
            </a:ln>
          </p:spPr>
        </p:pic>
        <p:pic>
          <p:nvPicPr>
            <p:cNvPr id="11" name="planet-earth-clouds-africa-part-europe-asia-elements-image-furnished-nasa-44276653.jpg" descr="planet-earth-clouds-africa-part-europe-asia-elements-image-furnished-nasa-44276653.jpg"/>
            <p:cNvPicPr>
              <a:picLocks noChangeAspect="1"/>
            </p:cNvPicPr>
            <p:nvPr/>
          </p:nvPicPr>
          <p:blipFill>
            <a:blip r:embed="rId5">
              <a:extLst/>
            </a:blip>
            <a:srcRect b="9167"/>
            <a:stretch>
              <a:fillRect/>
            </a:stretch>
          </p:blipFill>
          <p:spPr>
            <a:xfrm>
              <a:off x="53351" y="984766"/>
              <a:ext cx="4763847" cy="4626683"/>
            </a:xfrm>
            <a:prstGeom prst="rect">
              <a:avLst/>
            </a:prstGeom>
            <a:ln w="12700">
              <a:miter lim="400000"/>
            </a:ln>
          </p:spPr>
        </p:pic>
        <p:sp>
          <p:nvSpPr>
            <p:cNvPr id="12" name="Line"/>
            <p:cNvSpPr/>
            <p:nvPr/>
          </p:nvSpPr>
          <p:spPr>
            <a:xfrm flipH="1" flipV="1">
              <a:off x="1890064" y="1675486"/>
              <a:ext cx="2939869" cy="1991903"/>
            </a:xfrm>
            <a:prstGeom prst="line">
              <a:avLst/>
            </a:prstGeom>
            <a:ln w="50800">
              <a:solidFill>
                <a:srgbClr val="FF2600"/>
              </a:solidFill>
              <a:miter lim="400000"/>
              <a:tailEnd type="triangle"/>
            </a:ln>
          </p:spPr>
          <p:txBody>
            <a:bodyPr lIns="35718" tIns="35718" rIns="35718" bIns="35718" anchor="ctr"/>
            <a:lstStyle/>
            <a:p>
              <a:pPr algn="ctr" defTabSz="410765">
                <a:defRPr sz="1600"/>
              </a:pPr>
              <a:endParaRPr sz="1600"/>
            </a:p>
          </p:txBody>
        </p:sp>
        <p:sp>
          <p:nvSpPr>
            <p:cNvPr id="13" name="Rectangle"/>
            <p:cNvSpPr/>
            <p:nvPr/>
          </p:nvSpPr>
          <p:spPr>
            <a:xfrm>
              <a:off x="1541397" y="1287142"/>
              <a:ext cx="531544" cy="601068"/>
            </a:xfrm>
            <a:prstGeom prst="rect">
              <a:avLst/>
            </a:prstGeom>
            <a:ln w="50800">
              <a:solidFill>
                <a:srgbClr val="FF2600"/>
              </a:solidFill>
              <a:miter lim="400000"/>
            </a:ln>
          </p:spPr>
          <p:txBody>
            <a:bodyPr lIns="35718" tIns="35718" rIns="35718" bIns="35718" anchor="ctr"/>
            <a:lstStyle/>
            <a:p>
              <a:pPr algn="ctr" defTabSz="410765">
                <a:defRPr sz="1600">
                  <a:solidFill>
                    <a:srgbClr val="FFFFFF"/>
                  </a:solidFill>
                </a:defRPr>
              </a:pPr>
              <a:endParaRPr sz="1600"/>
            </a:p>
          </p:txBody>
        </p:sp>
      </p:grpSp>
    </p:spTree>
    <p:extLst>
      <p:ext uri="{BB962C8B-B14F-4D97-AF65-F5344CB8AC3E}">
        <p14:creationId xmlns:p14="http://schemas.microsoft.com/office/powerpoint/2010/main" val="30922528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urbulent heat transfer in engineering"/>
          <p:cNvSpPr txBox="1">
            <a:spLocks noGrp="1"/>
          </p:cNvSpPr>
          <p:nvPr>
            <p:ph type="title"/>
          </p:nvPr>
        </p:nvSpPr>
        <p:spPr>
          <a:xfrm>
            <a:off x="1905000" y="0"/>
            <a:ext cx="9080501" cy="1143001"/>
          </a:xfrm>
          <a:prstGeom prst="rect">
            <a:avLst/>
          </a:prstGeom>
        </p:spPr>
        <p:txBody>
          <a:bodyPr>
            <a:normAutofit/>
          </a:bodyPr>
          <a:lstStyle>
            <a:lvl1pPr>
              <a:defRPr sz="5400"/>
            </a:lvl1pPr>
          </a:lstStyle>
          <a:p>
            <a:r>
              <a:rPr sz="2800" dirty="0">
                <a:latin typeface="Arial" panose="020B0604020202020204" pitchFamily="34" charset="0"/>
                <a:cs typeface="Arial" panose="020B0604020202020204" pitchFamily="34" charset="0"/>
              </a:rPr>
              <a:t>Turbulent heat transfer in engineering</a:t>
            </a:r>
          </a:p>
        </p:txBody>
      </p:sp>
      <p:pic>
        <p:nvPicPr>
          <p:cNvPr id="8" name="Image" descr="Image"/>
          <p:cNvPicPr>
            <a:picLocks noChangeAspect="1"/>
          </p:cNvPicPr>
          <p:nvPr/>
        </p:nvPicPr>
        <p:blipFill>
          <a:blip r:embed="rId3">
            <a:extLst/>
          </a:blip>
          <a:srcRect t="18081"/>
          <a:stretch>
            <a:fillRect/>
          </a:stretch>
        </p:blipFill>
        <p:spPr>
          <a:xfrm>
            <a:off x="6032766" y="967897"/>
            <a:ext cx="4222387" cy="2590837"/>
          </a:xfrm>
          <a:prstGeom prst="rect">
            <a:avLst/>
          </a:prstGeom>
          <a:ln w="12700">
            <a:miter lim="400000"/>
          </a:ln>
        </p:spPr>
      </p:pic>
      <p:pic>
        <p:nvPicPr>
          <p:cNvPr id="9" name="Image" descr="Image"/>
          <p:cNvPicPr>
            <a:picLocks noChangeAspect="1"/>
          </p:cNvPicPr>
          <p:nvPr/>
        </p:nvPicPr>
        <p:blipFill>
          <a:blip r:embed="rId4">
            <a:extLst/>
          </a:blip>
          <a:stretch>
            <a:fillRect/>
          </a:stretch>
        </p:blipFill>
        <p:spPr>
          <a:xfrm>
            <a:off x="4384744" y="3411109"/>
            <a:ext cx="3149601" cy="2590801"/>
          </a:xfrm>
          <a:prstGeom prst="rect">
            <a:avLst/>
          </a:prstGeom>
          <a:ln w="12700">
            <a:miter lim="400000"/>
          </a:ln>
        </p:spPr>
      </p:pic>
      <p:pic>
        <p:nvPicPr>
          <p:cNvPr id="10" name="Image" descr="Image"/>
          <p:cNvPicPr>
            <a:picLocks noChangeAspect="1"/>
          </p:cNvPicPr>
          <p:nvPr/>
        </p:nvPicPr>
        <p:blipFill>
          <a:blip r:embed="rId5">
            <a:extLst/>
          </a:blip>
          <a:stretch>
            <a:fillRect/>
          </a:stretch>
        </p:blipFill>
        <p:spPr>
          <a:xfrm>
            <a:off x="2086439" y="967897"/>
            <a:ext cx="3505200" cy="2311401"/>
          </a:xfrm>
          <a:prstGeom prst="rect">
            <a:avLst/>
          </a:prstGeom>
          <a:ln w="12700">
            <a:miter lim="400000"/>
          </a:ln>
        </p:spPr>
      </p:pic>
    </p:spTree>
    <p:extLst>
      <p:ext uri="{BB962C8B-B14F-4D97-AF65-F5344CB8AC3E}">
        <p14:creationId xmlns:p14="http://schemas.microsoft.com/office/powerpoint/2010/main" val="199140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title" idx="4294967295"/>
          </p:nvPr>
        </p:nvSpPr>
        <p:spPr>
          <a:xfrm>
            <a:off x="1244235" y="287340"/>
            <a:ext cx="8022468" cy="1449387"/>
          </a:xfrm>
          <a:prstGeom prst="rect">
            <a:avLst/>
          </a:prstGeom>
        </p:spPr>
        <p:txBody>
          <a:bodyPr vert="horz" lIns="34289" tIns="34289" rIns="34289" bIns="34289" rtlCol="0" anchor="ctr" anchorCtr="0">
            <a:normAutofit/>
          </a:bodyPr>
          <a:lstStyle>
            <a:lvl1pPr defTabSz="1300480">
              <a:defRPr sz="5600" b="1">
                <a:latin typeface="Arial"/>
                <a:ea typeface="Arial"/>
                <a:cs typeface="Arial"/>
                <a:sym typeface="Arial"/>
              </a:defRPr>
            </a:lvl1pPr>
          </a:lstStyle>
          <a:p>
            <a:r>
              <a:rPr lang="en-US" sz="2800" dirty="0">
                <a:solidFill>
                  <a:srgbClr val="000000"/>
                </a:solidFill>
              </a:rPr>
              <a:t>Sheared thermal </a:t>
            </a:r>
            <a:r>
              <a:rPr sz="2800" dirty="0">
                <a:solidFill>
                  <a:srgbClr val="000000"/>
                </a:solidFill>
              </a:rPr>
              <a:t>convection</a:t>
            </a:r>
          </a:p>
        </p:txBody>
      </p:sp>
      <p:sp>
        <p:nvSpPr>
          <p:cNvPr id="128" name="Shape 128"/>
          <p:cNvSpPr/>
          <p:nvPr/>
        </p:nvSpPr>
        <p:spPr>
          <a:xfrm>
            <a:off x="7476660" y="1739791"/>
            <a:ext cx="2646760" cy="39382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lvl1pPr algn="l" defTabSz="650240">
              <a:spcBef>
                <a:spcPts val="1800"/>
              </a:spcBef>
              <a:defRPr sz="4000">
                <a:latin typeface="Arial"/>
                <a:ea typeface="Arial"/>
                <a:cs typeface="Arial"/>
                <a:sym typeface="Arial"/>
              </a:defRPr>
            </a:lvl1pPr>
          </a:lstStyle>
          <a:p>
            <a:r>
              <a:rPr sz="2109" u="sng" dirty="0"/>
              <a:t>Control parameters</a:t>
            </a:r>
          </a:p>
        </p:txBody>
      </p:sp>
      <p:sp>
        <p:nvSpPr>
          <p:cNvPr id="133" name="Shape 133"/>
          <p:cNvSpPr/>
          <p:nvPr/>
        </p:nvSpPr>
        <p:spPr>
          <a:xfrm>
            <a:off x="7661311" y="4910308"/>
            <a:ext cx="1944292" cy="39382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lvl1pPr algn="l" defTabSz="650240">
              <a:spcBef>
                <a:spcPts val="1800"/>
              </a:spcBef>
              <a:defRPr sz="4000">
                <a:latin typeface="Arial"/>
                <a:ea typeface="Arial"/>
                <a:cs typeface="Arial"/>
                <a:sym typeface="Arial"/>
              </a:defRPr>
            </a:lvl1pPr>
          </a:lstStyle>
          <a:p>
            <a:r>
              <a:rPr sz="2109" dirty="0" err="1">
                <a:solidFill>
                  <a:srgbClr val="FF0000"/>
                </a:solidFill>
              </a:rPr>
              <a:t>Prandtl</a:t>
            </a:r>
            <a:r>
              <a:rPr sz="2109" dirty="0">
                <a:solidFill>
                  <a:srgbClr val="FF0000"/>
                </a:solidFill>
              </a:rPr>
              <a:t> number</a:t>
            </a:r>
          </a:p>
        </p:txBody>
      </p:sp>
      <p:sp>
        <p:nvSpPr>
          <p:cNvPr id="134" name="Shape 134"/>
          <p:cNvSpPr/>
          <p:nvPr/>
        </p:nvSpPr>
        <p:spPr>
          <a:xfrm>
            <a:off x="7634747" y="2335293"/>
            <a:ext cx="2164115" cy="393824"/>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lvl1pPr algn="l" defTabSz="650240">
              <a:spcBef>
                <a:spcPts val="1800"/>
              </a:spcBef>
              <a:defRPr sz="4000">
                <a:latin typeface="Arial"/>
                <a:ea typeface="Arial"/>
                <a:cs typeface="Arial"/>
                <a:sym typeface="Arial"/>
              </a:defRPr>
            </a:lvl1pPr>
          </a:lstStyle>
          <a:p>
            <a:r>
              <a:rPr sz="2109" dirty="0">
                <a:solidFill>
                  <a:srgbClr val="FF0000"/>
                </a:solidFill>
              </a:rPr>
              <a:t>Rayleigh number</a:t>
            </a:r>
          </a:p>
        </p:txBody>
      </p:sp>
      <p:pic>
        <p:nvPicPr>
          <p:cNvPr id="135" name="latex-image-1.pdf" descr="latex-image-1.pdf"/>
          <p:cNvPicPr>
            <a:picLocks noChangeAspect="1"/>
          </p:cNvPicPr>
          <p:nvPr/>
        </p:nvPicPr>
        <p:blipFill>
          <a:blip r:embed="rId3">
            <a:extLst/>
          </a:blip>
          <a:stretch>
            <a:fillRect/>
          </a:stretch>
        </p:blipFill>
        <p:spPr>
          <a:xfrm>
            <a:off x="7776869" y="5426039"/>
            <a:ext cx="1114426" cy="628650"/>
          </a:xfrm>
          <a:prstGeom prst="rect">
            <a:avLst/>
          </a:prstGeom>
          <a:ln w="12700">
            <a:miter lim="400000"/>
          </a:ln>
        </p:spPr>
      </p:pic>
      <mc:AlternateContent xmlns:mc="http://schemas.openxmlformats.org/markup-compatibility/2006" xmlns:a14="http://schemas.microsoft.com/office/drawing/2010/main">
        <mc:Choice Requires="a14">
          <p:sp>
            <p:nvSpPr>
              <p:cNvPr id="2" name="TextBox 1"/>
              <p:cNvSpPr txBox="1"/>
              <p:nvPr/>
            </p:nvSpPr>
            <p:spPr>
              <a:xfrm>
                <a:off x="8909245" y="5429426"/>
                <a:ext cx="87684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1">
                          <a:latin typeface="Cambria Math" panose="02040503050406030204" pitchFamily="18" charset="0"/>
                        </a:rPr>
                        <m:t>=</m:t>
                      </m:r>
                      <m:r>
                        <a:rPr lang="en-US" sz="3600" b="1" i="1">
                          <a:latin typeface="Cambria Math" panose="02040503050406030204" pitchFamily="18" charset="0"/>
                        </a:rPr>
                        <m:t>𝟏</m:t>
                      </m:r>
                    </m:oMath>
                  </m:oMathPara>
                </a14:m>
                <a:endParaRPr lang="nl-NL" sz="36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7385245" y="5429426"/>
                <a:ext cx="852798" cy="553998"/>
              </a:xfrm>
              <a:prstGeom prst="rect">
                <a:avLst/>
              </a:prstGeom>
              <a:blipFill>
                <a:blip r:embed="rId4"/>
                <a:stretch>
                  <a:fillRect/>
                </a:stretch>
              </a:blipFill>
            </p:spPr>
            <p:txBody>
              <a:bodyPr/>
              <a:lstStyle/>
              <a:p>
                <a:r>
                  <a:rPr lang="en-US">
                    <a:noFill/>
                  </a:rPr>
                  <a:t> </a:t>
                </a:r>
              </a:p>
            </p:txBody>
          </p:sp>
        </mc:Fallback>
      </mc:AlternateContent>
      <p:pic>
        <p:nvPicPr>
          <p:cNvPr id="28" name="Picture 27"/>
          <p:cNvPicPr>
            <a:picLocks noChangeAspect="1"/>
          </p:cNvPicPr>
          <p:nvPr/>
        </p:nvPicPr>
        <p:blipFill>
          <a:blip r:embed="rId5"/>
          <a:stretch>
            <a:fillRect/>
          </a:stretch>
        </p:blipFill>
        <p:spPr>
          <a:xfrm>
            <a:off x="7721439" y="4093875"/>
            <a:ext cx="1884164" cy="763728"/>
          </a:xfrm>
          <a:prstGeom prst="rect">
            <a:avLst/>
          </a:prstGeom>
        </p:spPr>
      </p:pic>
      <p:sp>
        <p:nvSpPr>
          <p:cNvPr id="29" name="Shape 134"/>
          <p:cNvSpPr/>
          <p:nvPr/>
        </p:nvSpPr>
        <p:spPr>
          <a:xfrm>
            <a:off x="7635978" y="3692391"/>
            <a:ext cx="2792802" cy="393824"/>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89" rIns="34289" bIns="34289">
            <a:spAutoFit/>
          </a:bodyPr>
          <a:lstStyle>
            <a:lvl1pPr algn="l" defTabSz="650240">
              <a:spcBef>
                <a:spcPts val="1800"/>
              </a:spcBef>
              <a:defRPr sz="4000">
                <a:latin typeface="Arial"/>
                <a:ea typeface="Arial"/>
                <a:cs typeface="Arial"/>
                <a:sym typeface="Arial"/>
              </a:defRPr>
            </a:lvl1pPr>
          </a:lstStyle>
          <a:p>
            <a:r>
              <a:rPr lang="en-US" sz="2109" dirty="0">
                <a:solidFill>
                  <a:srgbClr val="FF0000"/>
                </a:solidFill>
              </a:rPr>
              <a:t>Wall Reynolds</a:t>
            </a:r>
            <a:r>
              <a:rPr sz="2109" dirty="0">
                <a:solidFill>
                  <a:srgbClr val="FF0000"/>
                </a:solidFill>
              </a:rPr>
              <a:t> number</a:t>
            </a:r>
          </a:p>
        </p:txBody>
      </p:sp>
      <p:pic>
        <p:nvPicPr>
          <p:cNvPr id="8" name="Picture 7"/>
          <p:cNvPicPr>
            <a:picLocks noChangeAspect="1"/>
          </p:cNvPicPr>
          <p:nvPr/>
        </p:nvPicPr>
        <p:blipFill>
          <a:blip r:embed="rId6"/>
          <a:stretch>
            <a:fillRect/>
          </a:stretch>
        </p:blipFill>
        <p:spPr>
          <a:xfrm>
            <a:off x="7721439" y="2829572"/>
            <a:ext cx="2035498" cy="784047"/>
          </a:xfrm>
          <a:prstGeom prst="rect">
            <a:avLst/>
          </a:prstGeom>
        </p:spPr>
      </p:pic>
      <p:pic>
        <p:nvPicPr>
          <p:cNvPr id="11" name="Picture 10"/>
          <p:cNvPicPr>
            <a:picLocks noChangeAspect="1"/>
          </p:cNvPicPr>
          <p:nvPr/>
        </p:nvPicPr>
        <p:blipFill>
          <a:blip r:embed="rId7"/>
          <a:stretch>
            <a:fillRect/>
          </a:stretch>
        </p:blipFill>
        <p:spPr>
          <a:xfrm>
            <a:off x="2019656" y="2424613"/>
            <a:ext cx="5147487" cy="2887725"/>
          </a:xfrm>
          <a:prstGeom prst="rect">
            <a:avLst/>
          </a:prstGeom>
        </p:spPr>
      </p:pic>
      <p:sp>
        <p:nvSpPr>
          <p:cNvPr id="34" name="Shape 128"/>
          <p:cNvSpPr/>
          <p:nvPr/>
        </p:nvSpPr>
        <p:spPr>
          <a:xfrm>
            <a:off x="228601" y="1532749"/>
            <a:ext cx="6391342" cy="438580"/>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89" rIns="34289" bIns="34289">
            <a:spAutoFit/>
          </a:bodyPr>
          <a:lstStyle>
            <a:lvl1pPr algn="l" defTabSz="650240">
              <a:spcBef>
                <a:spcPts val="1800"/>
              </a:spcBef>
              <a:defRPr sz="4000">
                <a:latin typeface="Arial"/>
                <a:ea typeface="Arial"/>
                <a:cs typeface="Arial"/>
                <a:sym typeface="Arial"/>
              </a:defRPr>
            </a:lvl1pPr>
          </a:lstStyle>
          <a:p>
            <a:r>
              <a:rPr lang="en-US" sz="2400" dirty="0">
                <a:solidFill>
                  <a:srgbClr val="404040"/>
                </a:solidFill>
              </a:rPr>
              <a:t>Rayleigh-B</a:t>
            </a:r>
            <a:r>
              <a:rPr lang="en-US" sz="2400" dirty="0"/>
              <a:t>é</a:t>
            </a:r>
            <a:r>
              <a:rPr lang="en-US" sz="2400" dirty="0">
                <a:solidFill>
                  <a:srgbClr val="404040"/>
                </a:solidFill>
              </a:rPr>
              <a:t>nard with Couette flow shearing:</a:t>
            </a:r>
            <a:endParaRPr sz="2109" dirty="0"/>
          </a:p>
        </p:txBody>
      </p:sp>
      <p:pic>
        <p:nvPicPr>
          <p:cNvPr id="12" name="Picture 11"/>
          <p:cNvPicPr>
            <a:picLocks noChangeAspect="1"/>
          </p:cNvPicPr>
          <p:nvPr/>
        </p:nvPicPr>
        <p:blipFill>
          <a:blip r:embed="rId8"/>
          <a:stretch>
            <a:fillRect/>
          </a:stretch>
        </p:blipFill>
        <p:spPr>
          <a:xfrm>
            <a:off x="3414888" y="5700783"/>
            <a:ext cx="3562968" cy="322995"/>
          </a:xfrm>
          <a:prstGeom prst="rect">
            <a:avLst/>
          </a:prstGeom>
        </p:spPr>
      </p:pic>
      <p:sp>
        <p:nvSpPr>
          <p:cNvPr id="36" name="Shape 134"/>
          <p:cNvSpPr/>
          <p:nvPr/>
        </p:nvSpPr>
        <p:spPr>
          <a:xfrm>
            <a:off x="1782647" y="5671010"/>
            <a:ext cx="1614293" cy="393824"/>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89" rIns="34289" bIns="34289">
            <a:spAutoFit/>
          </a:bodyPr>
          <a:lstStyle>
            <a:lvl1pPr algn="l" defTabSz="650240">
              <a:spcBef>
                <a:spcPts val="1800"/>
              </a:spcBef>
              <a:defRPr sz="4000">
                <a:latin typeface="Arial"/>
                <a:ea typeface="Arial"/>
                <a:cs typeface="Arial"/>
                <a:sym typeface="Arial"/>
              </a:defRPr>
            </a:lvl1pPr>
          </a:lstStyle>
          <a:p>
            <a:r>
              <a:rPr lang="en-US" sz="2109" dirty="0"/>
              <a:t>Aspect ratio</a:t>
            </a:r>
            <a:endParaRPr sz="2109" dirty="0"/>
          </a:p>
        </p:txBody>
      </p:sp>
    </p:spTree>
    <p:extLst>
      <p:ext uri="{BB962C8B-B14F-4D97-AF65-F5344CB8AC3E}">
        <p14:creationId xmlns:p14="http://schemas.microsoft.com/office/powerpoint/2010/main" val="998133741"/>
      </p:ext>
    </p:extLst>
  </p:cSld>
  <p:clrMapOvr>
    <a:masterClrMapping/>
  </p:clrMapOvr>
  <p:transition/>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rgbClr val="404040"/>
                </a:solidFill>
                <a:ea typeface="Noto Sans CJK SC Regular"/>
              </a:rPr>
              <a:t>Visualization of the temperature field</a:t>
            </a:r>
            <a:endParaRPr lang="en-US" dirty="0"/>
          </a:p>
        </p:txBody>
      </p:sp>
      <p:sp>
        <p:nvSpPr>
          <p:cNvPr id="3" name="Text Placeholder 2"/>
          <p:cNvSpPr>
            <a:spLocks noGrp="1"/>
          </p:cNvSpPr>
          <p:nvPr>
            <p:ph idx="1"/>
          </p:nvPr>
        </p:nvSpPr>
        <p:spPr/>
        <p:txBody>
          <a:bodyPr/>
          <a:lstStyle/>
          <a:p>
            <a:pPr marL="432000" indent="-322560">
              <a:spcBef>
                <a:spcPts val="1417"/>
              </a:spcBef>
              <a:buClr>
                <a:srgbClr val="000000"/>
              </a:buClr>
              <a:buSzPct val="45000"/>
              <a:buFont typeface="Wingdings" charset="2"/>
              <a:buChar char=""/>
            </a:pPr>
            <a:r>
              <a:rPr lang="en-US" spc="-1" dirty="0">
                <a:solidFill>
                  <a:srgbClr val="000000"/>
                </a:solidFill>
                <a:ea typeface="DejaVu Sans"/>
              </a:rPr>
              <a:t>U</a:t>
            </a:r>
            <a:r>
              <a:rPr lang="en-US" spc="-1" dirty="0" smtClean="0">
                <a:solidFill>
                  <a:srgbClr val="000000"/>
                </a:solidFill>
                <a:ea typeface="DejaVu Sans"/>
              </a:rPr>
              <a:t>sed a high spatial resolution grid (6952x3456x384) grid points.</a:t>
            </a:r>
          </a:p>
          <a:p>
            <a:pPr marL="432000" indent="-322560">
              <a:spcBef>
                <a:spcPts val="1417"/>
              </a:spcBef>
              <a:buClr>
                <a:srgbClr val="000000"/>
              </a:buClr>
              <a:buSzPct val="45000"/>
              <a:buFont typeface="Wingdings" charset="2"/>
              <a:buChar char=""/>
            </a:pPr>
            <a:r>
              <a:rPr lang="en-US" spc="-1" dirty="0" smtClean="0">
                <a:solidFill>
                  <a:srgbClr val="000000"/>
                </a:solidFill>
                <a:ea typeface="DejaVu Sans"/>
              </a:rPr>
              <a:t>Rendering </a:t>
            </a:r>
            <a:r>
              <a:rPr lang="en-US" spc="-1" dirty="0">
                <a:solidFill>
                  <a:srgbClr val="000000"/>
                </a:solidFill>
                <a:ea typeface="DejaVu Sans"/>
              </a:rPr>
              <a:t>scalar fields at very large voxel counts is often impractical with feature extraction filters which create geometric objects. The compute cost and polygonal count become overwhelming</a:t>
            </a:r>
            <a:r>
              <a:rPr lang="en-US" spc="-1" dirty="0" smtClean="0">
                <a:solidFill>
                  <a:srgbClr val="000000"/>
                </a:solidFill>
                <a:ea typeface="DejaVu Sans"/>
              </a:rPr>
              <a:t>.</a:t>
            </a:r>
          </a:p>
          <a:p>
            <a:pPr marL="432000" indent="-322560">
              <a:spcBef>
                <a:spcPts val="1417"/>
              </a:spcBef>
              <a:buClr>
                <a:srgbClr val="000000"/>
              </a:buClr>
              <a:buSzPct val="45000"/>
              <a:buFont typeface="Wingdings" charset="2"/>
              <a:buChar char=""/>
            </a:pPr>
            <a:endParaRPr lang="en-US" spc="-1" dirty="0">
              <a:solidFill>
                <a:srgbClr val="000000"/>
              </a:solidFill>
              <a:ea typeface="DejaVu Sans"/>
            </a:endParaRPr>
          </a:p>
          <a:p>
            <a:pPr marL="109440" indent="0">
              <a:spcBef>
                <a:spcPts val="1417"/>
              </a:spcBef>
              <a:buClr>
                <a:srgbClr val="000000"/>
              </a:buClr>
              <a:buSzPct val="45000"/>
              <a:buNone/>
            </a:pPr>
            <a:r>
              <a:rPr lang="en-US" spc="-1" dirty="0">
                <a:solidFill>
                  <a:srgbClr val="000000"/>
                </a:solidFill>
              </a:rPr>
              <a:t>Volume rendering is </a:t>
            </a:r>
            <a:r>
              <a:rPr lang="en-US" spc="-1" dirty="0" smtClean="0">
                <a:solidFill>
                  <a:srgbClr val="000000"/>
                </a:solidFill>
              </a:rPr>
              <a:t>preferred</a:t>
            </a:r>
            <a:endParaRPr lang="en-US" spc="-1" dirty="0" smtClean="0">
              <a:solidFill>
                <a:srgbClr val="000000"/>
              </a:solidFill>
            </a:endParaRPr>
          </a:p>
          <a:p>
            <a:pPr marL="432000" indent="-322560">
              <a:spcBef>
                <a:spcPts val="1417"/>
              </a:spcBef>
              <a:buClr>
                <a:srgbClr val="000000"/>
              </a:buClr>
              <a:buSzPct val="45000"/>
              <a:buFont typeface="Wingdings" charset="2"/>
              <a:buChar char=""/>
            </a:pPr>
            <a:r>
              <a:rPr lang="en-US" spc="-1" dirty="0" smtClean="0">
                <a:solidFill>
                  <a:srgbClr val="000000"/>
                </a:solidFill>
              </a:rPr>
              <a:t>Used the </a:t>
            </a:r>
            <a:r>
              <a:rPr lang="en-US" spc="-1" dirty="0" err="1" smtClean="0">
                <a:solidFill>
                  <a:srgbClr val="000000"/>
                </a:solidFill>
              </a:rPr>
              <a:t>ParaView</a:t>
            </a:r>
            <a:r>
              <a:rPr lang="en-US" spc="-1" dirty="0" smtClean="0">
                <a:solidFill>
                  <a:srgbClr val="000000"/>
                </a:solidFill>
              </a:rPr>
              <a:t> Visualization </a:t>
            </a:r>
            <a:r>
              <a:rPr lang="en-US" spc="-1" dirty="0" smtClean="0">
                <a:solidFill>
                  <a:srgbClr val="000000"/>
                </a:solidFill>
              </a:rPr>
              <a:t>application </a:t>
            </a:r>
            <a:r>
              <a:rPr lang="en-US" spc="-1" dirty="0" smtClean="0">
                <a:solidFill>
                  <a:srgbClr val="000000"/>
                </a:solidFill>
              </a:rPr>
              <a:t>since it enables the testing of multiple Volume rendering features and </a:t>
            </a:r>
            <a:r>
              <a:rPr lang="en-US" spc="-1" dirty="0" smtClean="0">
                <a:solidFill>
                  <a:srgbClr val="000000"/>
                </a:solidFill>
              </a:rPr>
              <a:t>implementations.</a:t>
            </a:r>
            <a:endParaRPr lang="en-US" spc="-1" dirty="0"/>
          </a:p>
        </p:txBody>
      </p:sp>
    </p:spTree>
    <p:extLst>
      <p:ext uri="{BB962C8B-B14F-4D97-AF65-F5344CB8AC3E}">
        <p14:creationId xmlns:p14="http://schemas.microsoft.com/office/powerpoint/2010/main" val="11247633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1800" y="1381662"/>
            <a:ext cx="5472113" cy="4551877"/>
          </a:xfrm>
        </p:spPr>
      </p:pic>
      <p:sp>
        <p:nvSpPr>
          <p:cNvPr id="6" name="Title 5"/>
          <p:cNvSpPr>
            <a:spLocks noGrp="1"/>
          </p:cNvSpPr>
          <p:nvPr>
            <p:ph type="title"/>
          </p:nvPr>
        </p:nvSpPr>
        <p:spPr/>
        <p:txBody>
          <a:bodyPr/>
          <a:lstStyle/>
          <a:p>
            <a:r>
              <a:rPr lang="en-US" dirty="0" smtClean="0"/>
              <a:t>Volume Rendering Principles</a:t>
            </a:r>
            <a:endParaRPr lang="en-US" dirty="0"/>
          </a:p>
        </p:txBody>
      </p:sp>
      <p:sp>
        <p:nvSpPr>
          <p:cNvPr id="11" name="Content Placeholder 10"/>
          <p:cNvSpPr>
            <a:spLocks noGrp="1"/>
          </p:cNvSpPr>
          <p:nvPr>
            <p:ph sz="half" idx="2"/>
          </p:nvPr>
        </p:nvSpPr>
        <p:spPr>
          <a:xfrm>
            <a:off x="6288617" y="1087438"/>
            <a:ext cx="4684183" cy="5140325"/>
          </a:xfrm>
        </p:spPr>
        <p:txBody>
          <a:bodyPr>
            <a:normAutofit/>
          </a:bodyPr>
          <a:lstStyle/>
          <a:p>
            <a:pPr marL="0" indent="0">
              <a:buNone/>
            </a:pPr>
            <a:r>
              <a:rPr lang="en-US" sz="2400" dirty="0" smtClean="0"/>
              <a:t>Volume rendering is used to generate images that represent an entire 3D dataset.</a:t>
            </a:r>
          </a:p>
          <a:p>
            <a:pPr marL="0" indent="0">
              <a:buNone/>
            </a:pPr>
            <a:endParaRPr lang="en-US" sz="2400" dirty="0" smtClean="0"/>
          </a:p>
          <a:p>
            <a:pPr marL="0" indent="0">
              <a:buNone/>
            </a:pPr>
            <a:r>
              <a:rPr lang="en-US" sz="2400" dirty="0" smtClean="0"/>
              <a:t>Data can be processed in </a:t>
            </a:r>
            <a:r>
              <a:rPr lang="en-US" sz="2400" i="1" dirty="0" smtClean="0"/>
              <a:t>image-order, or volume-order.</a:t>
            </a:r>
          </a:p>
          <a:p>
            <a:pPr marL="0" indent="0">
              <a:buNone/>
            </a:pPr>
            <a:endParaRPr lang="en-US" sz="2400" i="1" dirty="0"/>
          </a:p>
          <a:p>
            <a:pPr marL="0" indent="0">
              <a:buNone/>
            </a:pPr>
            <a:r>
              <a:rPr lang="en-US" sz="2400" u="sng" dirty="0" smtClean="0"/>
              <a:t>Image order </a:t>
            </a:r>
            <a:r>
              <a:rPr lang="en-US" sz="2400" dirty="0" smtClean="0"/>
              <a:t>is often referred to as </a:t>
            </a:r>
            <a:r>
              <a:rPr lang="en-US" sz="2400" i="1" dirty="0" smtClean="0"/>
              <a:t>ray-casting.</a:t>
            </a:r>
            <a:endParaRPr lang="en-US" sz="2400" i="1" dirty="0"/>
          </a:p>
        </p:txBody>
      </p:sp>
    </p:spTree>
    <p:extLst>
      <p:ext uri="{BB962C8B-B14F-4D97-AF65-F5344CB8AC3E}">
        <p14:creationId xmlns:p14="http://schemas.microsoft.com/office/powerpoint/2010/main" val="1433720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Volume Rendering Principles</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636" r="-50897"/>
          <a:stretch/>
        </p:blipFill>
        <p:spPr>
          <a:xfrm>
            <a:off x="762000" y="1341438"/>
            <a:ext cx="9418320" cy="4886325"/>
          </a:xfrm>
          <a:prstGeom prst="rect">
            <a:avLst/>
          </a:prstGeom>
        </p:spPr>
      </p:pic>
      <p:sp>
        <p:nvSpPr>
          <p:cNvPr id="3" name="Content Placeholder 2"/>
          <p:cNvSpPr>
            <a:spLocks noGrp="1"/>
          </p:cNvSpPr>
          <p:nvPr>
            <p:ph sz="half" idx="2"/>
          </p:nvPr>
        </p:nvSpPr>
        <p:spPr>
          <a:xfrm>
            <a:off x="6288617" y="1087438"/>
            <a:ext cx="4684183" cy="5140325"/>
          </a:xfrm>
        </p:spPr>
        <p:txBody>
          <a:bodyPr/>
          <a:lstStyle/>
          <a:p>
            <a:pPr marL="0" indent="0">
              <a:buNone/>
            </a:pPr>
            <a:r>
              <a:rPr lang="en-US" sz="2400" dirty="0"/>
              <a:t>Volume rendering is used to generate images that represent an entire 3D dataset.</a:t>
            </a:r>
          </a:p>
          <a:p>
            <a:pPr marL="0" indent="0">
              <a:buNone/>
            </a:pPr>
            <a:endParaRPr lang="en-US" sz="2400" dirty="0"/>
          </a:p>
          <a:p>
            <a:pPr marL="0" indent="0">
              <a:buNone/>
            </a:pPr>
            <a:r>
              <a:rPr lang="en-US" sz="2400" u="sng" dirty="0" smtClean="0"/>
              <a:t>Volume </a:t>
            </a:r>
            <a:r>
              <a:rPr lang="en-US" sz="2400" u="sng" dirty="0"/>
              <a:t>order</a:t>
            </a:r>
            <a:r>
              <a:rPr lang="en-US" sz="2400" dirty="0"/>
              <a:t> </a:t>
            </a:r>
            <a:r>
              <a:rPr lang="en-US" sz="2400" dirty="0" smtClean="0"/>
              <a:t>algorithms process samples in the volume based on the voxels.</a:t>
            </a:r>
          </a:p>
          <a:p>
            <a:pPr marL="0" indent="0">
              <a:buNone/>
            </a:pPr>
            <a:endParaRPr lang="en-US" sz="2400" i="1" dirty="0"/>
          </a:p>
          <a:p>
            <a:pPr marL="0" indent="0">
              <a:buNone/>
            </a:pPr>
            <a:r>
              <a:rPr lang="en-US" sz="2400" dirty="0" smtClean="0"/>
              <a:t>Here, a </a:t>
            </a:r>
            <a:r>
              <a:rPr lang="en-US" sz="2400" i="1" dirty="0" smtClean="0"/>
              <a:t>texture mapping </a:t>
            </a:r>
            <a:r>
              <a:rPr lang="en-US" sz="2400" dirty="0" smtClean="0"/>
              <a:t>technique is used.</a:t>
            </a:r>
            <a:endParaRPr lang="en-US" sz="2400" dirty="0"/>
          </a:p>
          <a:p>
            <a:pPr marL="0" indent="0">
              <a:buNone/>
            </a:pPr>
            <a:endParaRPr lang="en-US" i="1" dirty="0"/>
          </a:p>
          <a:p>
            <a:endParaRPr lang="en-US" dirty="0"/>
          </a:p>
        </p:txBody>
      </p:sp>
    </p:spTree>
    <p:extLst>
      <p:ext uri="{BB962C8B-B14F-4D97-AF65-F5344CB8AC3E}">
        <p14:creationId xmlns:p14="http://schemas.microsoft.com/office/powerpoint/2010/main" val="382062420"/>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 Template CSCS">
  <a:themeElements>
    <a:clrScheme name="CSCS_Renato">
      <a:dk1>
        <a:sysClr val="windowText" lastClr="000000"/>
      </a:dk1>
      <a:lt1>
        <a:sysClr val="window" lastClr="FFFFFF"/>
      </a:lt1>
      <a:dk2>
        <a:srgbClr val="1F407A"/>
      </a:dk2>
      <a:lt2>
        <a:srgbClr val="E2001A"/>
      </a:lt2>
      <a:accent1>
        <a:srgbClr val="72791C"/>
      </a:accent1>
      <a:accent2>
        <a:srgbClr val="007A96"/>
      </a:accent2>
      <a:accent3>
        <a:srgbClr val="974806"/>
      </a:accent3>
      <a:accent4>
        <a:srgbClr val="800080"/>
      </a:accent4>
      <a:accent5>
        <a:srgbClr val="A78720"/>
      </a:accent5>
      <a:accent6>
        <a:srgbClr val="A60B16"/>
      </a:accent6>
      <a:hlink>
        <a:srgbClr val="A60B16"/>
      </a:hlink>
      <a:folHlink>
        <a:srgbClr val="A60B16"/>
      </a:folHlink>
    </a:clrScheme>
    <a:fontScheme name="CSCS">
      <a:majorFont>
        <a:latin typeface="Arial"/>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_CSCS_E_vorlage_169_cscs2_v12.potx" id="{B1361C31-3486-4802-8FB1-ED9A73F0E5B5}" vid="{48833DF4-C07B-4928-B65C-E5B40020B3C7}"/>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CSCS PowerPoint Template 16to9 2015</Template>
  <TotalTime>1268</TotalTime>
  <Words>2364</Words>
  <Application>Microsoft Office PowerPoint</Application>
  <PresentationFormat>Widescreen</PresentationFormat>
  <Paragraphs>293</Paragraphs>
  <Slides>32</Slides>
  <Notes>22</Notes>
  <HiddenSlides>3</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Cambria Math</vt:lpstr>
      <vt:lpstr>DejaVu Sans</vt:lpstr>
      <vt:lpstr>Helvetica</vt:lpstr>
      <vt:lpstr>Noto Sans CJK SC Regular</vt:lpstr>
      <vt:lpstr>Tahoma</vt:lpstr>
      <vt:lpstr>Wingdings</vt:lpstr>
      <vt:lpstr>PPT Template CSCS</vt:lpstr>
      <vt:lpstr>PowerPoint Presentation</vt:lpstr>
      <vt:lpstr>PowerPoint Presentation</vt:lpstr>
      <vt:lpstr>Turbulent thermal convection in geophysics</vt:lpstr>
      <vt:lpstr>Convection in the atmosphere</vt:lpstr>
      <vt:lpstr>Turbulent heat transfer in engineering</vt:lpstr>
      <vt:lpstr>Sheared thermal convection</vt:lpstr>
      <vt:lpstr>Visualization of the temperature field</vt:lpstr>
      <vt:lpstr>Volume Rendering Principles</vt:lpstr>
      <vt:lpstr>Volume Rendering Principles</vt:lpstr>
      <vt:lpstr>Sampling Density in Volume Rendering</vt:lpstr>
      <vt:lpstr>Transfer functions for color and opacities</vt:lpstr>
      <vt:lpstr>Volume Rendering Principles</vt:lpstr>
      <vt:lpstr>PowerPoint Presentation</vt:lpstr>
      <vt:lpstr>Tuning the colormap</vt:lpstr>
      <vt:lpstr>Tuning ParaView’s Scalar Opacity Unit Distance</vt:lpstr>
      <vt:lpstr>Requirements for a fast and effective user experience</vt:lpstr>
      <vt:lpstr>Thermal Convection animated</vt:lpstr>
      <vt:lpstr>Three Volume Rendering implementations were evaluated</vt:lpstr>
      <vt:lpstr>Three Volume Rendering implementations were evaluated</vt:lpstr>
      <vt:lpstr>Three Volume Rendering implementations were evaluated</vt:lpstr>
      <vt:lpstr>Benchmarking procedure</vt:lpstr>
      <vt:lpstr>Compute Node characteristics</vt:lpstr>
      <vt:lpstr>PowerPoint Presentation</vt:lpstr>
      <vt:lpstr>PowerPoint Presentation</vt:lpstr>
      <vt:lpstr>PowerPoint Presentation</vt:lpstr>
      <vt:lpstr>PowerPoint Presentation</vt:lpstr>
      <vt:lpstr>Future work</vt:lpstr>
      <vt:lpstr>                  32-bit floats                      vs.         16-bit unsigned int</vt:lpstr>
      <vt:lpstr>                  Image Magick pixel difference</vt:lpstr>
      <vt:lpstr>PowerPoint Presentation</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Volume Rendering of Sheared Thermal Convection</dc:title>
  <dc:creator>Windows User</dc:creator>
  <cp:lastModifiedBy>Windows User</cp:lastModifiedBy>
  <cp:revision>115</cp:revision>
  <dcterms:created xsi:type="dcterms:W3CDTF">2016-03-11T12:51:25Z</dcterms:created>
  <dcterms:modified xsi:type="dcterms:W3CDTF">2018-11-13T13:17:55Z</dcterms:modified>
</cp:coreProperties>
</file>